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7"/>
  </p:notesMasterIdLst>
  <p:sldIdLst>
    <p:sldId id="290" r:id="rId2"/>
    <p:sldId id="328" r:id="rId3"/>
    <p:sldId id="327" r:id="rId4"/>
    <p:sldId id="314" r:id="rId5"/>
    <p:sldId id="345" r:id="rId6"/>
    <p:sldId id="302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47" r:id="rId17"/>
    <p:sldId id="348" r:id="rId18"/>
    <p:sldId id="349" r:id="rId19"/>
    <p:sldId id="342" r:id="rId20"/>
    <p:sldId id="343" r:id="rId21"/>
    <p:sldId id="291" r:id="rId22"/>
    <p:sldId id="320" r:id="rId23"/>
    <p:sldId id="346" r:id="rId24"/>
    <p:sldId id="280" r:id="rId25"/>
    <p:sldId id="344" r:id="rId26"/>
    <p:sldId id="281" r:id="rId27"/>
    <p:sldId id="282" r:id="rId28"/>
    <p:sldId id="286" r:id="rId29"/>
    <p:sldId id="284" r:id="rId30"/>
    <p:sldId id="287" r:id="rId31"/>
    <p:sldId id="288" r:id="rId32"/>
    <p:sldId id="260" r:id="rId33"/>
    <p:sldId id="289" r:id="rId34"/>
    <p:sldId id="293" r:id="rId35"/>
    <p:sldId id="294" r:id="rId36"/>
    <p:sldId id="322" r:id="rId37"/>
    <p:sldId id="296" r:id="rId38"/>
    <p:sldId id="298" r:id="rId39"/>
    <p:sldId id="299" r:id="rId40"/>
    <p:sldId id="326" r:id="rId41"/>
    <p:sldId id="300" r:id="rId42"/>
    <p:sldId id="315" r:id="rId43"/>
    <p:sldId id="324" r:id="rId44"/>
    <p:sldId id="350" r:id="rId45"/>
    <p:sldId id="317" r:id="rId4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2" autoAdjust="0"/>
    <p:restoredTop sz="94598" autoAdjust="0"/>
  </p:normalViewPr>
  <p:slideViewPr>
    <p:cSldViewPr>
      <p:cViewPr varScale="1">
        <p:scale>
          <a:sx n="110" d="100"/>
          <a:sy n="110" d="100"/>
        </p:scale>
        <p:origin x="17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0;&#1086;&#1085;&#1089;&#1091;&#1083;&#1100;&#1090;&#1072;&#1085;&#1090;%20&#1055;&#1083;&#1102;&#1089;\Application%20Data\Microsoft\Excel\&#1051;&#1080;&#1089;&#1090;%20&#1074;%20&#1041;&#1102;&#1076;&#1078;&#1077;&#1090;%20&#1076;&#1083;&#1103;%20&#1075;&#1088;&#1072;&#1078;&#1076;&#1072;&#1085;%20&#1080;&#1089;&#1087;&#1086;&#1083;&#1085;&#1077;&#1085;&#1080;&#1077;%20(version%201).xls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021508120719319E-2"/>
          <c:w val="0.99691358024691357"/>
          <c:h val="0.96479334895137236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127000" h="38100"/>
            </a:sp3d>
          </c:spPr>
          <c:dPt>
            <c:idx val="0"/>
            <c:bubble3D val="0"/>
            <c:spPr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Налог на доходы физических лиц 79,8 %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315957033148629E-2"/>
                  <c:y val="-2.3833688148764032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Земельный </a:t>
                    </a:r>
                    <a:r>
                      <a:rPr lang="ru-RU" sz="1600" dirty="0" smtClean="0"/>
                      <a:t>налог 6,6 %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Акцизы 3,4 %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Единый налог на вмененный доход 5,6 %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963351898098281E-2"/>
                  <c:y val="-2.3515905640114922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Налог на имущество ФЛ 2,0 %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825386410032079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Госпошлина 1,7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6498614756488656E-2"/>
                  <c:y val="-2.3833688148764253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Прочее 0,9 %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Другие  20,2 %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 </c:v>
                </c:pt>
                <c:pt idx="1">
                  <c:v>Земельный налог </c:v>
                </c:pt>
                <c:pt idx="2">
                  <c:v>Акцызы</c:v>
                </c:pt>
                <c:pt idx="3">
                  <c:v>ЕНДВ </c:v>
                </c:pt>
                <c:pt idx="4">
                  <c:v>Налог на мущество физических лиц </c:v>
                </c:pt>
                <c:pt idx="5">
                  <c:v>Госпошлина </c:v>
                </c:pt>
                <c:pt idx="6">
                  <c:v>Прочее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79.8</c:v>
                </c:pt>
                <c:pt idx="1">
                  <c:v>6.6</c:v>
                </c:pt>
                <c:pt idx="2">
                  <c:v>3.4</c:v>
                </c:pt>
                <c:pt idx="3">
                  <c:v>5.5</c:v>
                </c:pt>
                <c:pt idx="4">
                  <c:v>2</c:v>
                </c:pt>
                <c:pt idx="5">
                  <c:v>1.7</c:v>
                </c:pt>
                <c:pt idx="6">
                  <c:v>1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0"/>
        <c:splitType val="pos"/>
        <c:splitPos val="6"/>
        <c:secondPieSize val="90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092323075213866E-2"/>
          <c:y val="1.2905070168355277E-2"/>
          <c:w val="0.90593637743954392"/>
          <c:h val="0.905012653632800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- 1 431 531,0 тыс. рублей</c:v>
                </c:pt>
              </c:strCache>
            </c:strRef>
          </c:tx>
          <c:explosion val="25"/>
          <c:dPt>
            <c:idx val="6"/>
            <c:bubble3D val="0"/>
            <c:explosion val="18"/>
          </c:dPt>
          <c:dLbls>
            <c:dLbl>
              <c:idx val="0"/>
              <c:layout>
                <c:manualLayout>
                  <c:x val="-3.2976660000740656E-3"/>
                  <c:y val="-0.14055528067940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848637188460542E-2"/>
                  <c:y val="-6.15241717328565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336170981002112E-2"/>
                  <c:y val="-0.100489480496999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3301299855571605E-2"/>
                  <c:y val="-1.67064770581046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023710328482032"/>
                  <c:y val="3.6299261322385369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237 669,20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7970711587601275E-2"/>
                  <c:y val="-7.1247251597367736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994,4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24835249787060698"/>
                  <c:y val="-0.18120951677203825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831 853,50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0274622264192868"/>
                  <c:y val="-8.0881840002273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4778438969744104"/>
                  <c:y val="-9.835373588981069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rgbClr val="002060"/>
                        </a:solidFill>
                      </a:rPr>
                      <a:t>130 449,0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9511778783838832"/>
                  <c:y val="-0.129200760638998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358182424175092E-2"/>
                  <c:y val="-0.1304011613885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1 095,0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Общегосударственный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долга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88543.9</c:v>
                </c:pt>
                <c:pt idx="1">
                  <c:v>2282.9</c:v>
                </c:pt>
                <c:pt idx="2">
                  <c:v>6760.4</c:v>
                </c:pt>
                <c:pt idx="3">
                  <c:v>34063.300000000003</c:v>
                </c:pt>
                <c:pt idx="4">
                  <c:v>237669.2</c:v>
                </c:pt>
                <c:pt idx="5" formatCode="General">
                  <c:v>994.4</c:v>
                </c:pt>
                <c:pt idx="6">
                  <c:v>831853.5</c:v>
                </c:pt>
                <c:pt idx="7">
                  <c:v>78939.399999999994</c:v>
                </c:pt>
                <c:pt idx="8" formatCode="0.0">
                  <c:v>130449</c:v>
                </c:pt>
                <c:pt idx="9" formatCode="0.0">
                  <c:v>17818</c:v>
                </c:pt>
                <c:pt idx="10" formatCode="0.0">
                  <c:v>1062</c:v>
                </c:pt>
                <c:pt idx="11" formatCode="0.0">
                  <c:v>1095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1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516988853090401E-2"/>
          <c:y val="0.58881425965590395"/>
          <c:w val="0.49257293171129135"/>
          <c:h val="0.384525265926524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361898849436671"/>
          <c:y val="6.0605636419628975E-3"/>
          <c:w val="0.64504414766281526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2015 г.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5.5026265515229274E-2"/>
                  <c:y val="4.64643212550488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89974.399999999994</c:v>
                </c:pt>
                <c:pt idx="1">
                  <c:v>2282.9</c:v>
                </c:pt>
                <c:pt idx="2">
                  <c:v>7188.9</c:v>
                </c:pt>
                <c:pt idx="3">
                  <c:v>35316.300000000003</c:v>
                </c:pt>
                <c:pt idx="4">
                  <c:v>240816.3</c:v>
                </c:pt>
                <c:pt idx="5">
                  <c:v>1061.5999999999999</c:v>
                </c:pt>
                <c:pt idx="6">
                  <c:v>841716.4</c:v>
                </c:pt>
                <c:pt idx="7">
                  <c:v>78965.2</c:v>
                </c:pt>
                <c:pt idx="8">
                  <c:v>135769.1</c:v>
                </c:pt>
                <c:pt idx="9">
                  <c:v>17933</c:v>
                </c:pt>
                <c:pt idx="10">
                  <c:v>1062</c:v>
                </c:pt>
                <c:pt idx="11">
                  <c:v>1196.5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2015 г.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7.0546605347135305E-2"/>
                  <c:y val="-4.4444133374394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Лист1!$C$2:$C$13</c:f>
              <c:numCache>
                <c:formatCode>#,##0.00</c:formatCode>
                <c:ptCount val="12"/>
                <c:pt idx="0">
                  <c:v>88543.9</c:v>
                </c:pt>
                <c:pt idx="1">
                  <c:v>2282.9</c:v>
                </c:pt>
                <c:pt idx="2">
                  <c:v>6760.4</c:v>
                </c:pt>
                <c:pt idx="3">
                  <c:v>34063.300000000003</c:v>
                </c:pt>
                <c:pt idx="4">
                  <c:v>237669.2</c:v>
                </c:pt>
                <c:pt idx="5" formatCode="General">
                  <c:v>994.4</c:v>
                </c:pt>
                <c:pt idx="6">
                  <c:v>831853.5</c:v>
                </c:pt>
                <c:pt idx="7">
                  <c:v>78939.399999999994</c:v>
                </c:pt>
                <c:pt idx="8">
                  <c:v>130449</c:v>
                </c:pt>
                <c:pt idx="9">
                  <c:v>17818</c:v>
                </c:pt>
                <c:pt idx="10">
                  <c:v>1062</c:v>
                </c:pt>
                <c:pt idx="11">
                  <c:v>1095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6513200"/>
        <c:axId val="226511520"/>
      </c:barChart>
      <c:catAx>
        <c:axId val="226513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511520"/>
        <c:crosses val="autoZero"/>
        <c:auto val="1"/>
        <c:lblAlgn val="ctr"/>
        <c:lblOffset val="100"/>
        <c:noMultiLvlLbl val="0"/>
      </c:catAx>
      <c:valAx>
        <c:axId val="226511520"/>
        <c:scaling>
          <c:orientation val="minMax"/>
        </c:scaling>
        <c:delete val="0"/>
        <c:axPos val="b"/>
        <c:numFmt formatCode="#,##0.00" sourceLinked="1"/>
        <c:majorTickMark val="out"/>
        <c:minorTickMark val="none"/>
        <c:tickLblPos val="nextTo"/>
        <c:crossAx val="226513200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0315487373516663"/>
          <c:y val="2.3560799065432327E-2"/>
          <c:w val="0.39684513855775888"/>
          <c:h val="0.13476927863703841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361898849436671"/>
          <c:y val="6.0605636419628975E-3"/>
          <c:w val="0.64504414766281526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 - 1 312 319,82 тыс. 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74972.350000000006</c:v>
                </c:pt>
                <c:pt idx="1">
                  <c:v>2114.4</c:v>
                </c:pt>
                <c:pt idx="2">
                  <c:v>7265.03</c:v>
                </c:pt>
                <c:pt idx="3">
                  <c:v>40979.550000000003</c:v>
                </c:pt>
                <c:pt idx="4">
                  <c:v>182765.79</c:v>
                </c:pt>
                <c:pt idx="5">
                  <c:v>1199.54</c:v>
                </c:pt>
                <c:pt idx="6">
                  <c:v>787459.1</c:v>
                </c:pt>
                <c:pt idx="7">
                  <c:v>83509.490000000005</c:v>
                </c:pt>
                <c:pt idx="8">
                  <c:v>116891.29</c:v>
                </c:pt>
                <c:pt idx="9">
                  <c:v>13858.1</c:v>
                </c:pt>
                <c:pt idx="10" formatCode="0.0">
                  <c:v>1130</c:v>
                </c:pt>
                <c:pt idx="11">
                  <c:v>175.18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 - 1 431 531,0 тыс. руб.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4.7971616090199967E-2"/>
                  <c:y val="-3.83835697324316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Лист1!$C$2:$C$13</c:f>
              <c:numCache>
                <c:formatCode>#,##0.00</c:formatCode>
                <c:ptCount val="12"/>
                <c:pt idx="0">
                  <c:v>88543.9</c:v>
                </c:pt>
                <c:pt idx="1">
                  <c:v>2282.9</c:v>
                </c:pt>
                <c:pt idx="2">
                  <c:v>6760.4</c:v>
                </c:pt>
                <c:pt idx="3">
                  <c:v>34063.300000000003</c:v>
                </c:pt>
                <c:pt idx="4">
                  <c:v>237669.2</c:v>
                </c:pt>
                <c:pt idx="5" formatCode="General">
                  <c:v>994.4</c:v>
                </c:pt>
                <c:pt idx="6">
                  <c:v>831853.5</c:v>
                </c:pt>
                <c:pt idx="7">
                  <c:v>78939.399999999994</c:v>
                </c:pt>
                <c:pt idx="8">
                  <c:v>130449</c:v>
                </c:pt>
                <c:pt idx="9">
                  <c:v>17818</c:v>
                </c:pt>
                <c:pt idx="10">
                  <c:v>1062</c:v>
                </c:pt>
                <c:pt idx="11">
                  <c:v>1095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6513760"/>
        <c:axId val="269714464"/>
      </c:barChart>
      <c:catAx>
        <c:axId val="226513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714464"/>
        <c:crosses val="autoZero"/>
        <c:auto val="1"/>
        <c:lblAlgn val="ctr"/>
        <c:lblOffset val="100"/>
        <c:noMultiLvlLbl val="0"/>
      </c:catAx>
      <c:valAx>
        <c:axId val="2697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6513760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0315487373516663"/>
          <c:y val="2.3560799065432327E-2"/>
          <c:w val="0.39684513855775888"/>
          <c:h val="0.13476927863703841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56749160273738"/>
          <c:y val="7.3949618976837939E-2"/>
          <c:w val="0.85943250839725993"/>
          <c:h val="0.6546325175054724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495295644230776E-2"/>
                  <c:y val="-0.3831934801527058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320 421,5 т. Руб.</a:t>
                    </a:r>
                    <a:endParaRPr lang="ru-RU" sz="11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67581387622648E-2"/>
                  <c:y val="-0.3563027096156737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335 891,6 т. руб.</a:t>
                    </a:r>
                    <a:endParaRPr lang="ru-RU" sz="11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</c:v>
                </c:pt>
                <c:pt idx="1">
                  <c:v>2015 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320421.5</c:v>
                </c:pt>
                <c:pt idx="1">
                  <c:v>335891.6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9716704"/>
        <c:axId val="269716144"/>
        <c:axId val="0"/>
      </c:bar3DChart>
      <c:catAx>
        <c:axId val="26971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69716144"/>
        <c:crosses val="autoZero"/>
        <c:auto val="1"/>
        <c:lblAlgn val="ctr"/>
        <c:lblOffset val="100"/>
        <c:noMultiLvlLbl val="0"/>
      </c:catAx>
      <c:valAx>
        <c:axId val="269716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971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28535022702392"/>
          <c:y val="6.9840781016906106E-2"/>
          <c:w val="0.89971464977297355"/>
          <c:h val="0.646505161318705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2.2792125051596345E-2"/>
                  <c:y val="-0.10793575248067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432048,5 т.руб.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917562769626448E-2"/>
                  <c:y val="-6.34916191062779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456844,0 т.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г.</c:v>
                </c:pt>
                <c:pt idx="1">
                  <c:v>2015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432048.5</c:v>
                </c:pt>
                <c:pt idx="1">
                  <c:v>456844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2281456"/>
        <c:axId val="282282016"/>
        <c:axId val="0"/>
      </c:bar3DChart>
      <c:catAx>
        <c:axId val="28228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82282016"/>
        <c:crosses val="autoZero"/>
        <c:auto val="1"/>
        <c:lblAlgn val="ctr"/>
        <c:lblOffset val="100"/>
        <c:noMultiLvlLbl val="0"/>
      </c:catAx>
      <c:valAx>
        <c:axId val="282282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228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615374062813214E-2"/>
          <c:y val="0"/>
          <c:w val="0.90460667152396479"/>
          <c:h val="0.69907732570524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0.1357820767658669"/>
                  <c:y val="4.75887178260283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83509,5 т.руб.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502704590362409E-2"/>
                  <c:y val="-4.84852495399627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78939,4 т.руб.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83509.5</c:v>
                </c:pt>
                <c:pt idx="1">
                  <c:v>78939.399999999994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2292656"/>
        <c:axId val="282295456"/>
        <c:axId val="0"/>
      </c:bar3DChart>
      <c:catAx>
        <c:axId val="28229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282295456"/>
        <c:crosses val="autoZero"/>
        <c:auto val="1"/>
        <c:lblAlgn val="ctr"/>
        <c:lblOffset val="100"/>
        <c:noMultiLvlLbl val="0"/>
      </c:catAx>
      <c:valAx>
        <c:axId val="282295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229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444133374394575E-2"/>
          <c:y val="6.743169704874169E-2"/>
          <c:w val="0.91111173325121086"/>
          <c:h val="0.685073219141913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8585696688037179"/>
                  <c:y val="7.424718172028968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13858,1 т. </a:t>
                    </a:r>
                    <a:r>
                      <a: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009922144822338"/>
                  <c:y val="0.17550161316366236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17818,0т. </a:t>
                    </a:r>
                    <a:r>
                      <a: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г.</c:v>
                </c:pt>
                <c:pt idx="1">
                  <c:v>2015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13858.1</c:v>
                </c:pt>
                <c:pt idx="1">
                  <c:v>17818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82552384"/>
        <c:axId val="282550704"/>
        <c:axId val="0"/>
      </c:bar3DChart>
      <c:catAx>
        <c:axId val="28255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282550704"/>
        <c:crosses val="autoZero"/>
        <c:auto val="1"/>
        <c:lblAlgn val="ctr"/>
        <c:lblOffset val="100"/>
        <c:noMultiLvlLbl val="0"/>
      </c:catAx>
      <c:valAx>
        <c:axId val="282550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255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8912397180593437E-2"/>
          <c:w val="0.60963861548556886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27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explosion val="38"/>
            <c:spPr>
              <a:solidFill>
                <a:schemeClr val="tx2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4.2577389043905484E-2"/>
                  <c:y val="0.10307256463423424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946574470005488E-2"/>
                  <c:y val="-0.22836737204724444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917799739323698E-2"/>
                  <c:y val="0.10590942421132325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 -                                                                  6 113,0 тыс. руб.</c:v>
                </c:pt>
                <c:pt idx="1">
                  <c:v>Социальное обеспечение населения - 115 870,0 тыс. руб.</c:v>
                </c:pt>
                <c:pt idx="2">
                  <c:v>Другие вопросы в области социальной политики - 8 466,0 тыс. руб.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4.7E-2</c:v>
                </c:pt>
                <c:pt idx="1">
                  <c:v>0.88800000000000001</c:v>
                </c:pt>
                <c:pt idx="2">
                  <c:v>6.5000000000000002E-2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146355347760757"/>
          <c:y val="0.20202990348131253"/>
          <c:w val="0.43814334154950368"/>
          <c:h val="0.59593990736079983"/>
        </c:manualLayout>
      </c:layout>
      <c:overlay val="0"/>
      <c:txPr>
        <a:bodyPr/>
        <a:lstStyle/>
        <a:p>
          <a:pPr>
            <a:defRPr sz="1400" b="1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217947816254125E-3"/>
          <c:y val="0.12777223838576135"/>
          <c:w val="0.80758642423302651"/>
          <c:h val="0.49080975382846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9771521441221516E-2"/>
                  <c:y val="3.46881040970884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9499747009004565E-2"/>
                  <c:y val="-0.2254727566000719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9422249596343E-2"/>
                  <c:y val="-1.30080390364082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6.7000000000000004E-2</c:v>
                </c:pt>
                <c:pt idx="1">
                  <c:v>0.78200000000000003</c:v>
                </c:pt>
                <c:pt idx="2">
                  <c:v>0.1</c:v>
                </c:pt>
                <c:pt idx="3">
                  <c:v>5.0999999999999997E-2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20020013768464"/>
          <c:y val="2.9658957699384016E-2"/>
          <c:w val="0.31337885350353406"/>
          <c:h val="0.58513208040181941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 sz="1600" b="1">
                <a:solidFill>
                  <a:srgbClr val="7030A0"/>
                </a:solidFill>
                <a:latin typeface="Cambria" pitchFamily="18" charset="0"/>
              </a:defRPr>
            </a:pPr>
            <a:r>
              <a:rPr lang="ru-RU" sz="1600" b="1" dirty="0">
                <a:solidFill>
                  <a:srgbClr val="7030A0"/>
                </a:solidFill>
                <a:latin typeface="Cambria" pitchFamily="18" charset="0"/>
              </a:rPr>
              <a:t>Объем муниципального долга в </a:t>
            </a: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</a:rPr>
              <a:t>2013-2016 </a:t>
            </a:r>
            <a:r>
              <a:rPr lang="ru-RU" sz="1600" b="1" dirty="0">
                <a:solidFill>
                  <a:srgbClr val="7030A0"/>
                </a:solidFill>
                <a:latin typeface="Cambria" pitchFamily="18" charset="0"/>
              </a:rPr>
              <a:t>гг.</a:t>
            </a:r>
          </a:p>
        </c:rich>
      </c:tx>
      <c:layout>
        <c:manualLayout>
          <c:xMode val="edge"/>
          <c:yMode val="edge"/>
          <c:x val="0.1633227701160152"/>
          <c:y val="2.3456080239535573E-2"/>
        </c:manualLayout>
      </c:layout>
      <c:overlay val="0"/>
    </c:title>
    <c:autoTitleDeleted val="0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2486211820042"/>
          <c:y val="9.7027803441056895E-2"/>
          <c:w val="0.84159501362486822"/>
          <c:h val="0.70074050225370255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9.7679414009658426E-3"/>
                  <c:y val="0.10864121491518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75117961352181E-2"/>
                  <c:y val="0.11851768899838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23455926039985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12657,2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01.01.2013</c:v>
                </c:pt>
                <c:pt idx="1">
                  <c:v>на 01.01.2014</c:v>
                </c:pt>
                <c:pt idx="2">
                  <c:v>на 01.01.2015</c:v>
                </c:pt>
                <c:pt idx="3">
                  <c:v>на 01.01.2016</c:v>
                </c:pt>
                <c:pt idx="4">
                  <c:v>на 31.12.2016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5900</c:v>
                </c:pt>
                <c:pt idx="2">
                  <c:v>12657</c:v>
                </c:pt>
                <c:pt idx="3">
                  <c:v>9028.6</c:v>
                </c:pt>
                <c:pt idx="4">
                  <c:v>5400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82287616"/>
        <c:axId val="282287056"/>
        <c:axId val="284806944"/>
      </c:line3DChart>
      <c:catAx>
        <c:axId val="28228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82287056"/>
        <c:crosses val="autoZero"/>
        <c:auto val="1"/>
        <c:lblAlgn val="ctr"/>
        <c:lblOffset val="100"/>
        <c:noMultiLvlLbl val="0"/>
      </c:catAx>
      <c:valAx>
        <c:axId val="28228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82287616"/>
        <c:crosses val="autoZero"/>
        <c:crossBetween val="between"/>
      </c:valAx>
      <c:serAx>
        <c:axId val="284806944"/>
        <c:scaling>
          <c:orientation val="minMax"/>
        </c:scaling>
        <c:delete val="1"/>
        <c:axPos val="b"/>
        <c:majorTickMark val="out"/>
        <c:minorTickMark val="none"/>
        <c:tickLblPos val="nextTo"/>
        <c:crossAx val="28228705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6094157179418"/>
          <c:y val="0.1553795610011586"/>
          <c:w val="0.7344356962286841"/>
          <c:h val="0.772140793880045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городского округа (тыс.руб.)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508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en-US" b="1" smtClean="0"/>
                      <a:t>446 268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en-US" b="1" smtClean="0"/>
                      <a:t>411 425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en-US" b="1" smtClean="0"/>
                      <a:t>366 012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446268</c:v>
                </c:pt>
                <c:pt idx="1">
                  <c:v>411425</c:v>
                </c:pt>
                <c:pt idx="2">
                  <c:v>366012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отчисления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</c:v>
                </c:pt>
                <c:pt idx="1">
                  <c:v>76</c:v>
                </c:pt>
                <c:pt idx="2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69711104"/>
        <c:axId val="269711664"/>
      </c:barChart>
      <c:catAx>
        <c:axId val="269711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269711664"/>
        <c:crosses val="autoZero"/>
        <c:auto val="1"/>
        <c:lblAlgn val="ctr"/>
        <c:lblOffset val="100"/>
        <c:noMultiLvlLbl val="0"/>
      </c:catAx>
      <c:valAx>
        <c:axId val="2697116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 baseline="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269711104"/>
        <c:crosses val="autoZero"/>
        <c:crossBetween val="between"/>
      </c:valAx>
      <c:spPr>
        <a:ln w="0"/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delete val="1"/>
      </c:legendEntry>
      <c:layout/>
      <c:overlay val="0"/>
      <c:txPr>
        <a:bodyPr/>
        <a:lstStyle/>
        <a:p>
          <a:pPr>
            <a:defRPr sz="180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8871462492868"/>
          <c:y val="0.15319111648001552"/>
          <c:w val="0.70750872313622404"/>
          <c:h val="0.76613455312477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25400" prst="coolSlant"/>
            </a:sp3d>
          </c:spPr>
          <c:invertIfNegative val="0"/>
          <c:dLbls>
            <c:dLbl>
              <c:idx val="0"/>
              <c:layout>
                <c:manualLayout>
                  <c:x val="-0.31387755409474277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3480272436772557"/>
                  <c:y val="-5.039122637167299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7501652358777467"/>
                  <c:y val="5.039122637167299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0.85</c:v>
                </c:pt>
                <c:pt idx="1">
                  <c:v>0.76</c:v>
                </c:pt>
                <c:pt idx="2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69713344"/>
        <c:axId val="269713904"/>
      </c:barChart>
      <c:catAx>
        <c:axId val="269713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269713904"/>
        <c:crosses val="autoZero"/>
        <c:auto val="1"/>
        <c:lblAlgn val="ctr"/>
        <c:lblOffset val="100"/>
        <c:noMultiLvlLbl val="0"/>
      </c:catAx>
      <c:valAx>
        <c:axId val="26971390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26971334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5.0000094151497296E-2"/>
          <c:y val="1.5117367911501896E-2"/>
          <c:w val="0.89999981169700538"/>
          <c:h val="0.1109618493093881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81197683016064"/>
          <c:y val="5.0457935229418951E-2"/>
          <c:w val="0.82717174145401473"/>
          <c:h val="0.81662576707163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107191793504423E-2"/>
                  <c:y val="0.27573845961559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894882050142579E-2"/>
                  <c:y val="0.24522709282301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205393845128318E-2"/>
                  <c:y val="0.21562491320408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7598</c:v>
                </c:pt>
                <c:pt idx="1">
                  <c:v>8718</c:v>
                </c:pt>
                <c:pt idx="2">
                  <c:v>9213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224657760"/>
        <c:axId val="224657200"/>
        <c:axId val="0"/>
      </c:bar3DChart>
      <c:catAx>
        <c:axId val="22465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/>
                </a:solidFill>
              </a:defRPr>
            </a:pPr>
            <a:endParaRPr lang="ru-RU"/>
          </a:p>
        </c:txPr>
        <c:crossAx val="224657200"/>
        <c:crosses val="autoZero"/>
        <c:auto val="1"/>
        <c:lblAlgn val="ctr"/>
        <c:lblOffset val="100"/>
        <c:noMultiLvlLbl val="0"/>
      </c:catAx>
      <c:valAx>
        <c:axId val="224657200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224657760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0070C0"/>
    </a:solidFill>
    <a:ln w="38100">
      <a:solidFill>
        <a:srgbClr val="0070C0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35391164199648"/>
          <c:y val="1.1767567136415042E-2"/>
          <c:w val="0.8241138906669554"/>
          <c:h val="0.829501583157426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5.022822830082365E-2"/>
                  <c:y val="0.27635085299164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849997595431222E-2"/>
                  <c:y val="0.2362970472416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257834329579206E-2"/>
                  <c:y val="0.15193566455579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34715</c:v>
                </c:pt>
                <c:pt idx="1">
                  <c:v>33591</c:v>
                </c:pt>
                <c:pt idx="2">
                  <c:v>30488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269722864"/>
        <c:axId val="269723424"/>
        <c:axId val="0"/>
      </c:bar3DChart>
      <c:catAx>
        <c:axId val="26972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rgbClr val="7030A0"/>
                </a:solidFill>
              </a:defRPr>
            </a:pPr>
            <a:endParaRPr lang="ru-RU"/>
          </a:p>
        </c:txPr>
        <c:crossAx val="269723424"/>
        <c:crosses val="autoZero"/>
        <c:auto val="1"/>
        <c:lblAlgn val="ctr"/>
        <c:lblOffset val="100"/>
        <c:noMultiLvlLbl val="0"/>
      </c:catAx>
      <c:valAx>
        <c:axId val="2697234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6972286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39505236966007606"/>
          <c:y val="1.8749999999999999E-2"/>
          <c:w val="0.56852136161116196"/>
          <c:h val="0.13663083019265665"/>
        </c:manualLayout>
      </c:layout>
      <c:overlay val="0"/>
      <c:txPr>
        <a:bodyPr/>
        <a:lstStyle/>
        <a:p>
          <a:pPr>
            <a:defRPr sz="1600" b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9C5BCD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272176662914723E-2"/>
                  <c:y val="0.1679013888822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954132497186042E-2"/>
                  <c:y val="0.21369267675917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636088331457362E-2"/>
                  <c:y val="0.25948396463614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3940</c:v>
                </c:pt>
                <c:pt idx="1">
                  <c:v>5408</c:v>
                </c:pt>
                <c:pt idx="2">
                  <c:v>7679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gapDepth val="96"/>
        <c:shape val="cylinder"/>
        <c:axId val="269725664"/>
        <c:axId val="269726224"/>
        <c:axId val="0"/>
      </c:bar3DChart>
      <c:catAx>
        <c:axId val="26972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269726224"/>
        <c:crosses val="autoZero"/>
        <c:auto val="1"/>
        <c:lblAlgn val="ctr"/>
        <c:lblOffset val="100"/>
        <c:noMultiLvlLbl val="0"/>
      </c:catAx>
      <c:valAx>
        <c:axId val="2697262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972566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6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904009720534804E-2"/>
          <c:y val="7.5757575757576471E-3"/>
          <c:w val="0.91859052247873663"/>
          <c:h val="0.8030303030303029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257168"/>
        <c:axId val="222257728"/>
        <c:axId val="0"/>
      </c:bar3DChart>
      <c:catAx>
        <c:axId val="22225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222257728"/>
        <c:crosses val="autoZero"/>
        <c:auto val="1"/>
        <c:lblAlgn val="ctr"/>
        <c:lblOffset val="100"/>
        <c:noMultiLvlLbl val="0"/>
      </c:catAx>
      <c:valAx>
        <c:axId val="22225772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222257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3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"/>
      <c:rotY val="20"/>
      <c:rAngAx val="1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>
          <a:bevelT w="203200"/>
        </a:sp3d>
      </c:spPr>
    </c:backWall>
    <c:plotArea>
      <c:layout>
        <c:manualLayout>
          <c:layoutTarget val="inner"/>
          <c:xMode val="edge"/>
          <c:yMode val="edge"/>
          <c:x val="8.6971621797201443E-2"/>
          <c:y val="1.6998842233903837E-2"/>
          <c:w val="0.92596501623276417"/>
          <c:h val="0.89903333109186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898 820,2 тыс. руб.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7.5371492436263014E-3"/>
                  <c:y val="-2.197094990623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163456671955728E-2"/>
                  <c:y val="-1.3114039960472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059438789802084E-2"/>
                  <c:y val="-6.1520942117542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5371492436263014E-3"/>
                  <c:y val="-1.2572798928773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222895461757813E-3"/>
                  <c:y val="6.482038394201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Доходы от возврата остатков субсидий</c:v>
                </c:pt>
                <c:pt idx="5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9240</c:v>
                </c:pt>
                <c:pt idx="1">
                  <c:v>377812</c:v>
                </c:pt>
                <c:pt idx="2">
                  <c:v>453984.5</c:v>
                </c:pt>
                <c:pt idx="3">
                  <c:v>58839.3</c:v>
                </c:pt>
                <c:pt idx="4">
                  <c:v>1412.3</c:v>
                </c:pt>
                <c:pt idx="5">
                  <c:v>-2467.9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891 238,2 тыс. руб.</c:v>
                </c:pt>
              </c:strCache>
            </c:strRef>
          </c:tx>
          <c:spPr>
            <a:solidFill>
              <a:srgbClr val="FFFFB7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3566868638527343E-2"/>
                  <c:y val="-8.0469860074026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222895461757813E-3"/>
                  <c:y val="-1.3965736263222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222895461757867E-2"/>
                  <c:y val="-1.606089820429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641167125779948E-2"/>
                  <c:y val="-2.6113326589443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074298487252603E-2"/>
                  <c:y val="6.482038394201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6664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Доходы от возврата остатков субсидий</c:v>
                </c:pt>
                <c:pt idx="5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9240</c:v>
                </c:pt>
                <c:pt idx="1">
                  <c:v>374175.2</c:v>
                </c:pt>
                <c:pt idx="2">
                  <c:v>450040.8</c:v>
                </c:pt>
                <c:pt idx="3">
                  <c:v>58839.3</c:v>
                </c:pt>
                <c:pt idx="4">
                  <c:v>1412.3</c:v>
                </c:pt>
                <c:pt idx="5">
                  <c:v>-2469.4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0"/>
        <c:shape val="cylinder"/>
        <c:axId val="273985184"/>
        <c:axId val="270966064"/>
        <c:axId val="0"/>
      </c:bar3DChart>
      <c:catAx>
        <c:axId val="27398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50" b="1"/>
            </a:pPr>
            <a:endParaRPr lang="ru-RU"/>
          </a:p>
        </c:txPr>
        <c:crossAx val="270966064"/>
        <c:crosses val="autoZero"/>
        <c:auto val="1"/>
        <c:lblAlgn val="ctr"/>
        <c:lblOffset val="100"/>
        <c:noMultiLvlLbl val="0"/>
      </c:catAx>
      <c:valAx>
        <c:axId val="270966064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73985184"/>
        <c:crosses val="autoZero"/>
        <c:crossBetween val="between"/>
      </c:valAx>
      <c:spPr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rgbClr val="0069B8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0069B8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0237756108770444"/>
          <c:y val="0.10471314590776463"/>
          <c:w val="0.28857785981994405"/>
          <c:h val="0.14543340213660472"/>
        </c:manualLayout>
      </c:layout>
      <c:overlay val="0"/>
      <c:txPr>
        <a:bodyPr/>
        <a:lstStyle/>
        <a:p>
          <a:pPr>
            <a:defRPr sz="2000" b="1">
              <a:solidFill>
                <a:srgbClr val="0070C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  <a:sp3d>
      <a:bevelT w="203200" h="508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1"/>
          <c:y val="3.9162508178103669E-2"/>
          <c:w val="0.86368839311752699"/>
          <c:h val="0.3132666190243126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967744"/>
        <c:axId val="270968304"/>
      </c:barChart>
      <c:catAx>
        <c:axId val="270967744"/>
        <c:scaling>
          <c:orientation val="minMax"/>
        </c:scaling>
        <c:delete val="1"/>
        <c:axPos val="b"/>
        <c:majorTickMark val="out"/>
        <c:minorTickMark val="none"/>
        <c:tickLblPos val="nextTo"/>
        <c:crossAx val="270968304"/>
        <c:crosses val="autoZero"/>
        <c:auto val="1"/>
        <c:lblAlgn val="ctr"/>
        <c:lblOffset val="100"/>
        <c:noMultiLvlLbl val="0"/>
      </c:catAx>
      <c:valAx>
        <c:axId val="27096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09677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58E-2"/>
          <c:y val="0.90528181516287254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</a:rPr>
            <a:t>Сухоложскцемент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»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69 491 </a:t>
          </a:r>
          <a:r>
            <a:rPr lang="ru-RU" sz="1200" b="1" dirty="0" err="1" smtClean="0">
              <a:solidFill>
                <a:schemeClr val="tx2">
                  <a:lumMod val="75000"/>
                </a:schemeClr>
              </a:solidFill>
            </a:rPr>
            <a:t>тыс.руб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.(12,9 %)  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</a:rPr>
            <a:t>Староцементный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завод»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24 532 тыс. руб. (4,6 %)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</a:rPr>
            <a:t>Сухоложский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огнеупорный завод»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24 194 тыс. руб.  (4,5 %) 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«ФОРЭС»                                 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21 327 тыс. руб. (4,0 %)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</a:rPr>
            <a:t>Сухоложское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Литье»         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17 814 тыс. руб. (3,3 %)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B81E71E9-F41E-4240-BFBF-6B4258988C21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АОР «Народное предприятие Знамя»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9 048 тыс. руб. (1,7 %)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ADDFC50D-4B7E-4A84-8884-83E26A628537}" type="parTrans" cxnId="{E105E5E2-A314-4167-871D-A58D4DD4C1BC}">
      <dgm:prSet/>
      <dgm:spPr/>
      <dgm:t>
        <a:bodyPr/>
        <a:lstStyle/>
        <a:p>
          <a:endParaRPr lang="ru-RU"/>
        </a:p>
      </dgm:t>
    </dgm:pt>
    <dgm:pt modelId="{D7585EF5-A911-4467-B567-3390B043C4AA}" type="sibTrans" cxnId="{E105E5E2-A314-4167-871D-A58D4DD4C1BC}">
      <dgm:prSet/>
      <dgm:spPr/>
      <dgm:t>
        <a:bodyPr/>
        <a:lstStyle/>
        <a:p>
          <a:endParaRPr lang="ru-RU"/>
        </a:p>
      </dgm:t>
    </dgm:pt>
    <dgm:pt modelId="{5EBD341C-5C41-482B-A439-52A2BFD8AAC3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</a:rPr>
            <a:t>Сухоложский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крановый завод»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4 878 тыс. руб. (0,9 %) </a:t>
          </a:r>
        </a:p>
      </dgm:t>
    </dgm:pt>
    <dgm:pt modelId="{3DC65389-8309-441A-9546-6EFB5F724B82}" type="parTrans" cxnId="{A1769A04-FBF3-445D-A900-4C4221448705}">
      <dgm:prSet/>
      <dgm:spPr/>
      <dgm:t>
        <a:bodyPr/>
        <a:lstStyle/>
        <a:p>
          <a:endParaRPr lang="ru-RU"/>
        </a:p>
      </dgm:t>
    </dgm:pt>
    <dgm:pt modelId="{3863FD0D-A71F-4077-9D51-2E6D10FECAAB}" type="sibTrans" cxnId="{A1769A04-FBF3-445D-A900-4C4221448705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66478" custLinFactNeighborX="-370" custLinFactNeighborY="-1351"/>
      <dgm:spPr/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7" custScaleX="121757" custLinFactNeighborX="-826" custLinFactNeighborY="-9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7" custScaleX="122093" custLinFactNeighborX="-658" custLinFactNeighborY="-6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7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7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7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  <dgm:pt modelId="{99D86C54-E8A5-4A41-9691-3EE37FCFEFAC}" type="pres">
      <dgm:prSet presAssocID="{B81E71E9-F41E-4240-BFBF-6B4258988C21}" presName="aNode" presStyleLbl="fgAcc1" presStyleIdx="5" presStyleCnt="7" custScaleX="118934" custScaleY="94476" custLinFactNeighborX="-97" custLinFactNeighborY="34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12A43-8055-4E54-83DD-74491EECAAF5}" type="pres">
      <dgm:prSet presAssocID="{B81E71E9-F41E-4240-BFBF-6B4258988C21}" presName="aSpace" presStyleCnt="0"/>
      <dgm:spPr/>
      <dgm:t>
        <a:bodyPr/>
        <a:lstStyle/>
        <a:p>
          <a:endParaRPr lang="ru-RU"/>
        </a:p>
      </dgm:t>
    </dgm:pt>
    <dgm:pt modelId="{DC6F07A4-DA7E-4D16-8D6B-A10D5F649308}" type="pres">
      <dgm:prSet presAssocID="{5EBD341C-5C41-482B-A439-52A2BFD8AAC3}" presName="aNode" presStyleLbl="fgAcc1" presStyleIdx="6" presStyleCnt="7" custScaleX="120754" custLinFactY="6212" custLinFactNeighborX="8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76289-4FB0-468A-BB16-594EE04A1816}" type="pres">
      <dgm:prSet presAssocID="{5EBD341C-5C41-482B-A439-52A2BFD8AAC3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4AEB078E-A55C-4BB3-A500-204315DC2A36}" type="presOf" srcId="{E664F0DC-94BA-4995-BD1A-7BE4D67DA8EB}" destId="{1713BBD1-4BE5-4D83-9072-34D7AB8A4EEC}" srcOrd="0" destOrd="0" presId="urn:microsoft.com/office/officeart/2005/8/layout/pyramid2"/>
    <dgm:cxn modelId="{916A2C0E-2E4D-4A8A-98F3-723C9A2DADD2}" type="presOf" srcId="{598FA69B-F152-4353-8A12-A0EB8A38A551}" destId="{5B433258-E48C-412C-8CAF-5FB6B1D7011C}" srcOrd="0" destOrd="0" presId="urn:microsoft.com/office/officeart/2005/8/layout/pyramid2"/>
    <dgm:cxn modelId="{B964945D-D6A1-41F3-978B-71D2815F4C89}" type="presOf" srcId="{CAA2D44A-E69F-42C0-ACB8-E153177EFD21}" destId="{1407F73B-CEC3-425F-AF03-F0C07C4E2059}" srcOrd="0" destOrd="0" presId="urn:microsoft.com/office/officeart/2005/8/layout/pyramid2"/>
    <dgm:cxn modelId="{E105E5E2-A314-4167-871D-A58D4DD4C1BC}" srcId="{598FA69B-F152-4353-8A12-A0EB8A38A551}" destId="{B81E71E9-F41E-4240-BFBF-6B4258988C21}" srcOrd="5" destOrd="0" parTransId="{ADDFC50D-4B7E-4A84-8884-83E26A628537}" sibTransId="{D7585EF5-A911-4467-B567-3390B043C4AA}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6FD47419-8079-4C50-BAE3-5905514AD3E5}" type="presOf" srcId="{0237BCD8-2D58-42E4-B0DC-02F720ADCACA}" destId="{BDE2199E-1473-426F-A6A7-CEC986EDBA3A}" srcOrd="0" destOrd="0" presId="urn:microsoft.com/office/officeart/2005/8/layout/pyramid2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C4184F65-BF2D-463C-A0F1-7F84E59298B4}" type="presOf" srcId="{496089B1-692C-48F8-89D5-B9F16530D402}" destId="{ADA2E1D8-3ABE-4687-BCC5-4E41B5382FC5}" srcOrd="0" destOrd="0" presId="urn:microsoft.com/office/officeart/2005/8/layout/pyramid2"/>
    <dgm:cxn modelId="{0FB5FAE2-F6D8-4336-8B47-041A7424D1D8}" type="presOf" srcId="{5EBD341C-5C41-482B-A439-52A2BFD8AAC3}" destId="{DC6F07A4-DA7E-4D16-8D6B-A10D5F649308}" srcOrd="0" destOrd="0" presId="urn:microsoft.com/office/officeart/2005/8/layout/pyramid2"/>
    <dgm:cxn modelId="{369E8C99-10F0-4CFD-B0AC-D8FDA89EBCA3}" type="presOf" srcId="{65806BF6-B3BE-4ED2-A14E-599B1EC29988}" destId="{4AE3E91E-717D-4ACC-877C-C664195EF708}" srcOrd="0" destOrd="0" presId="urn:microsoft.com/office/officeart/2005/8/layout/pyramid2"/>
    <dgm:cxn modelId="{A1B07DB2-3913-49D5-93CD-D1FB87402A0F}" type="presOf" srcId="{B81E71E9-F41E-4240-BFBF-6B4258988C21}" destId="{99D86C54-E8A5-4A41-9691-3EE37FCFEFAC}" srcOrd="0" destOrd="0" presId="urn:microsoft.com/office/officeart/2005/8/layout/pyramid2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A1769A04-FBF3-445D-A900-4C4221448705}" srcId="{598FA69B-F152-4353-8A12-A0EB8A38A551}" destId="{5EBD341C-5C41-482B-A439-52A2BFD8AAC3}" srcOrd="6" destOrd="0" parTransId="{3DC65389-8309-441A-9546-6EFB5F724B82}" sibTransId="{3863FD0D-A71F-4077-9D51-2E6D10FECAAB}"/>
    <dgm:cxn modelId="{828AF5C5-5CDE-4776-BD1E-41540870B0DE}" type="presParOf" srcId="{5B433258-E48C-412C-8CAF-5FB6B1D7011C}" destId="{C8E35D9D-D3CF-4FA5-BA60-93F575565D6B}" srcOrd="0" destOrd="0" presId="urn:microsoft.com/office/officeart/2005/8/layout/pyramid2"/>
    <dgm:cxn modelId="{E0CEBE6E-DA12-4350-800B-4F33BEA458F1}" type="presParOf" srcId="{5B433258-E48C-412C-8CAF-5FB6B1D7011C}" destId="{01715E57-1B5F-4A63-8D1F-64A32F5EC750}" srcOrd="1" destOrd="0" presId="urn:microsoft.com/office/officeart/2005/8/layout/pyramid2"/>
    <dgm:cxn modelId="{CA681904-908F-4F63-8666-38D41EA9E5E1}" type="presParOf" srcId="{01715E57-1B5F-4A63-8D1F-64A32F5EC750}" destId="{1407F73B-CEC3-425F-AF03-F0C07C4E2059}" srcOrd="0" destOrd="0" presId="urn:microsoft.com/office/officeart/2005/8/layout/pyramid2"/>
    <dgm:cxn modelId="{2E3080BD-30A9-4E49-8874-BCDF9DDCD5EC}" type="presParOf" srcId="{01715E57-1B5F-4A63-8D1F-64A32F5EC750}" destId="{AB806DA4-3B49-44CB-8438-0F264B2CFE82}" srcOrd="1" destOrd="0" presId="urn:microsoft.com/office/officeart/2005/8/layout/pyramid2"/>
    <dgm:cxn modelId="{CE7F5918-95FE-415F-85BF-A62FC94A9C80}" type="presParOf" srcId="{01715E57-1B5F-4A63-8D1F-64A32F5EC750}" destId="{4AE3E91E-717D-4ACC-877C-C664195EF708}" srcOrd="2" destOrd="0" presId="urn:microsoft.com/office/officeart/2005/8/layout/pyramid2"/>
    <dgm:cxn modelId="{1B097A82-2AEC-4B10-860F-29294823648B}" type="presParOf" srcId="{01715E57-1B5F-4A63-8D1F-64A32F5EC750}" destId="{3B93E403-998F-454D-945E-3AFA87391760}" srcOrd="3" destOrd="0" presId="urn:microsoft.com/office/officeart/2005/8/layout/pyramid2"/>
    <dgm:cxn modelId="{458E52D1-54EF-4D84-B845-055B547FCF34}" type="presParOf" srcId="{01715E57-1B5F-4A63-8D1F-64A32F5EC750}" destId="{BDE2199E-1473-426F-A6A7-CEC986EDBA3A}" srcOrd="4" destOrd="0" presId="urn:microsoft.com/office/officeart/2005/8/layout/pyramid2"/>
    <dgm:cxn modelId="{DC9F524B-3B3F-4E1F-9B04-441F4DB00F71}" type="presParOf" srcId="{01715E57-1B5F-4A63-8D1F-64A32F5EC750}" destId="{2F034AEA-00B6-4D22-95F1-9198FEEA833C}" srcOrd="5" destOrd="0" presId="urn:microsoft.com/office/officeart/2005/8/layout/pyramid2"/>
    <dgm:cxn modelId="{0F4FB74A-F439-44D0-A628-0C0CD8A1169C}" type="presParOf" srcId="{01715E57-1B5F-4A63-8D1F-64A32F5EC750}" destId="{ADA2E1D8-3ABE-4687-BCC5-4E41B5382FC5}" srcOrd="6" destOrd="0" presId="urn:microsoft.com/office/officeart/2005/8/layout/pyramid2"/>
    <dgm:cxn modelId="{3AF52E9C-9757-43E2-9854-0B72EBE87242}" type="presParOf" srcId="{01715E57-1B5F-4A63-8D1F-64A32F5EC750}" destId="{3222115F-ED5D-4533-91D8-B50D72259EA8}" srcOrd="7" destOrd="0" presId="urn:microsoft.com/office/officeart/2005/8/layout/pyramid2"/>
    <dgm:cxn modelId="{936FE17C-8727-4D45-989B-C47B4A73D7B8}" type="presParOf" srcId="{01715E57-1B5F-4A63-8D1F-64A32F5EC750}" destId="{1713BBD1-4BE5-4D83-9072-34D7AB8A4EEC}" srcOrd="8" destOrd="0" presId="urn:microsoft.com/office/officeart/2005/8/layout/pyramid2"/>
    <dgm:cxn modelId="{BDF0F7D4-E3C0-4226-BFF4-B8DC2B4E9FB8}" type="presParOf" srcId="{01715E57-1B5F-4A63-8D1F-64A32F5EC750}" destId="{7624B72D-5F74-4C74-B9AE-67376C482D80}" srcOrd="9" destOrd="0" presId="urn:microsoft.com/office/officeart/2005/8/layout/pyramid2"/>
    <dgm:cxn modelId="{D5C66598-5840-4150-A7F5-3830DFFEE969}" type="presParOf" srcId="{01715E57-1B5F-4A63-8D1F-64A32F5EC750}" destId="{99D86C54-E8A5-4A41-9691-3EE37FCFEFAC}" srcOrd="10" destOrd="0" presId="urn:microsoft.com/office/officeart/2005/8/layout/pyramid2"/>
    <dgm:cxn modelId="{5E2F5642-D2DB-4547-A3FD-C10A1B992CF2}" type="presParOf" srcId="{01715E57-1B5F-4A63-8D1F-64A32F5EC750}" destId="{D3E12A43-8055-4E54-83DD-74491EECAAF5}" srcOrd="11" destOrd="0" presId="urn:microsoft.com/office/officeart/2005/8/layout/pyramid2"/>
    <dgm:cxn modelId="{FDE0898F-8B04-4386-8CBD-2BBBC9FF2027}" type="presParOf" srcId="{01715E57-1B5F-4A63-8D1F-64A32F5EC750}" destId="{DC6F07A4-DA7E-4D16-8D6B-A10D5F649308}" srcOrd="12" destOrd="0" presId="urn:microsoft.com/office/officeart/2005/8/layout/pyramid2"/>
    <dgm:cxn modelId="{F07ADDBE-7E2E-426F-875D-DA5A8B3FBB08}" type="presParOf" srcId="{01715E57-1B5F-4A63-8D1F-64A32F5EC750}" destId="{54C76289-4FB0-468A-BB16-594EE04A1816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rgbClr val="DDFAFB">
            <a:alpha val="70000"/>
          </a:srgbClr>
        </a:solidFill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муниципальные займы</a:t>
          </a:r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200" b="1" u="sng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бюджетные 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бюджетов других уровней бюджетной системы РФ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изменение остатков</a:t>
          </a:r>
          <a:r>
            <a:rPr lang="ru-RU" sz="12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</a:t>
          </a:r>
          <a:r>
            <a:rPr lang="ru-RU" sz="120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средств 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на счетах по учету средств местного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кредитных организаций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иные источники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внутреннего финансирования дефицитов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D64670F8-1F18-45CD-BBF4-4B51284AD6F1}" type="presOf" srcId="{C95532D5-1E08-43C2-B300-3DCA73A99091}" destId="{6EF4E044-533F-417A-AA2B-450822FF7438}" srcOrd="0" destOrd="0" presId="urn:microsoft.com/office/officeart/2005/8/layout/orgChart1"/>
    <dgm:cxn modelId="{0AEB25A4-AE22-4328-953A-762AC492639B}" type="presOf" srcId="{99DCA5EF-D520-42C3-80B6-5A3CC0D73ED4}" destId="{5CBFC9DD-1BFA-43FA-A7F0-B0184FDBA362}" srcOrd="0" destOrd="0" presId="urn:microsoft.com/office/officeart/2005/8/layout/orgChart1"/>
    <dgm:cxn modelId="{FEF83386-3367-4D42-8618-9C33112333DA}" type="presOf" srcId="{7366C9B0-75E2-40F2-BA5F-9C6DF0E44F55}" destId="{8A27DAD4-4946-46B8-AFCA-40845E25493A}" srcOrd="0" destOrd="0" presId="urn:microsoft.com/office/officeart/2005/8/layout/orgChart1"/>
    <dgm:cxn modelId="{4C1395A4-667B-422B-AD82-727D87AA9BA0}" type="presOf" srcId="{A87A442F-DBFE-4D07-881B-A1F64A2028BA}" destId="{70006F8B-9844-4645-9E8E-EE478A77DAC3}" srcOrd="0" destOrd="0" presId="urn:microsoft.com/office/officeart/2005/8/layout/orgChart1"/>
    <dgm:cxn modelId="{A7BFDCFB-29FB-4726-9D4E-9E775A30E645}" type="presOf" srcId="{C7325B33-6C51-42EB-AB9F-44A5356756E4}" destId="{DCCD4B16-F589-49A8-854E-9A61035B9377}" srcOrd="0" destOrd="0" presId="urn:microsoft.com/office/officeart/2005/8/layout/orgChart1"/>
    <dgm:cxn modelId="{65BC44DA-B172-45FE-81E9-6728D39DD37F}" type="presOf" srcId="{5B22239E-C452-48CE-8064-FD0A60A3AD66}" destId="{426C9882-ED46-4D23-B6CE-BAB1629531F1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CB2B8F21-3436-418B-B2FD-43AB019F9AAD}" type="presOf" srcId="{F95C8189-E00D-49F0-85AD-8049368408CA}" destId="{5AA5CA17-25BD-4826-A218-C5257F97566F}" srcOrd="1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1409017F-F754-4394-BF3F-D07BB4A1A9B9}" type="presOf" srcId="{5B22239E-C452-48CE-8064-FD0A60A3AD66}" destId="{B32C14C6-CBDD-423A-9CF2-54BC9D0FB1D8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5D166EEC-3019-4C48-8320-B49B3E2CEBDF}" type="presOf" srcId="{841EF261-3455-4948-871A-60EFACD3B96E}" destId="{A35EE409-8968-406D-A7FE-984D85C0C37D}" srcOrd="1" destOrd="0" presId="urn:microsoft.com/office/officeart/2005/8/layout/orgChart1"/>
    <dgm:cxn modelId="{CBA26E3A-23A9-4EB0-B3B0-21BA124C2064}" type="presOf" srcId="{C7325B33-6C51-42EB-AB9F-44A5356756E4}" destId="{45B49EC4-04C8-4B28-ABDA-EA675C7245D4}" srcOrd="1" destOrd="0" presId="urn:microsoft.com/office/officeart/2005/8/layout/orgChart1"/>
    <dgm:cxn modelId="{A7AD8F68-64B3-4C95-89CA-094A433B48E5}" type="presOf" srcId="{06BB9EAB-23F8-4598-A938-67FC31DFF593}" destId="{B47B2ADC-BD8F-4191-9BB4-0738C4B9D829}" srcOrd="1" destOrd="0" presId="urn:microsoft.com/office/officeart/2005/8/layout/orgChart1"/>
    <dgm:cxn modelId="{AAF51424-DA0F-4F2E-A5C3-12983F2CC1C1}" type="presOf" srcId="{21BFD246-D605-4B5D-AF25-858D0AB7E80F}" destId="{F1DCD35F-17FC-48D4-991F-AA01F1424B21}" srcOrd="1" destOrd="0" presId="urn:microsoft.com/office/officeart/2005/8/layout/orgChart1"/>
    <dgm:cxn modelId="{8959891F-64AD-49D5-8C82-E8D2AC5BDA66}" type="presOf" srcId="{21BFD246-D605-4B5D-AF25-858D0AB7E80F}" destId="{B106B6AC-D6B8-4BC9-B10C-7BC40B7F3ABC}" srcOrd="0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4D27DEE1-AB71-4396-B1C2-1C54436B4515}" type="presOf" srcId="{F95C8189-E00D-49F0-85AD-8049368408CA}" destId="{9C424BDC-F7FD-4A59-B529-C97AFCA5A410}" srcOrd="0" destOrd="0" presId="urn:microsoft.com/office/officeart/2005/8/layout/orgChart1"/>
    <dgm:cxn modelId="{0FD79A4C-DB19-4714-8096-5D80677B5D29}" type="presOf" srcId="{698512CA-CC5A-439D-8441-E51B7613B984}" destId="{F8E5F9FE-4B30-4865-94C1-89AB7FA9194E}" srcOrd="0" destOrd="0" presId="urn:microsoft.com/office/officeart/2005/8/layout/orgChart1"/>
    <dgm:cxn modelId="{A1B2DA2D-C0A9-4CF5-A738-D205F5DFB199}" type="presOf" srcId="{F95F4148-19BF-4590-A242-1F4D1F1E9F8B}" destId="{38C41AAF-40C2-4E92-A51B-2DF1470D6DE3}" srcOrd="0" destOrd="0" presId="urn:microsoft.com/office/officeart/2005/8/layout/orgChart1"/>
    <dgm:cxn modelId="{5B4B4677-FFA2-4E81-8287-84BFD04441C7}" type="presOf" srcId="{06BB9EAB-23F8-4598-A938-67FC31DFF593}" destId="{4B2D497D-CF1A-49BF-A821-1D59CA24A351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86DE92F8-5F40-4B8F-972C-4FC2F39D3CEA}" type="presOf" srcId="{841EF261-3455-4948-871A-60EFACD3B96E}" destId="{02FF6611-C0F3-420E-8CCC-A56BA3DCEC38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1B5F31DF-D438-4BB6-8766-DE439B853FEE}" type="presParOf" srcId="{70006F8B-9844-4645-9E8E-EE478A77DAC3}" destId="{E51E7C7E-7C94-4D34-BA88-2AA73281BF09}" srcOrd="0" destOrd="0" presId="urn:microsoft.com/office/officeart/2005/8/layout/orgChart1"/>
    <dgm:cxn modelId="{3D55C282-8960-40B2-A8AA-2D6E97AC84E0}" type="presParOf" srcId="{E51E7C7E-7C94-4D34-BA88-2AA73281BF09}" destId="{15B6F972-ABED-499D-ADB3-03CA314026C3}" srcOrd="0" destOrd="0" presId="urn:microsoft.com/office/officeart/2005/8/layout/orgChart1"/>
    <dgm:cxn modelId="{21EEB3AD-1E3A-4337-8B55-35BAD6C5C96C}" type="presParOf" srcId="{15B6F972-ABED-499D-ADB3-03CA314026C3}" destId="{02FF6611-C0F3-420E-8CCC-A56BA3DCEC38}" srcOrd="0" destOrd="0" presId="urn:microsoft.com/office/officeart/2005/8/layout/orgChart1"/>
    <dgm:cxn modelId="{56DAA53C-CDE7-40A3-8F57-AD4DC5CE700B}" type="presParOf" srcId="{15B6F972-ABED-499D-ADB3-03CA314026C3}" destId="{A35EE409-8968-406D-A7FE-984D85C0C37D}" srcOrd="1" destOrd="0" presId="urn:microsoft.com/office/officeart/2005/8/layout/orgChart1"/>
    <dgm:cxn modelId="{1E54DD14-28C7-4246-B5AD-242D2F8ECC1C}" type="presParOf" srcId="{E51E7C7E-7C94-4D34-BA88-2AA73281BF09}" destId="{65380B9C-31BC-4669-853F-63E2F53B334E}" srcOrd="1" destOrd="0" presId="urn:microsoft.com/office/officeart/2005/8/layout/orgChart1"/>
    <dgm:cxn modelId="{BCB52A51-2990-460A-B67A-399C18D271A8}" type="presParOf" srcId="{65380B9C-31BC-4669-853F-63E2F53B334E}" destId="{5CBFC9DD-1BFA-43FA-A7F0-B0184FDBA362}" srcOrd="0" destOrd="0" presId="urn:microsoft.com/office/officeart/2005/8/layout/orgChart1"/>
    <dgm:cxn modelId="{C4191906-80C5-4FA4-9BDD-71E1FF64951F}" type="presParOf" srcId="{65380B9C-31BC-4669-853F-63E2F53B334E}" destId="{79629C5F-55B1-4E2F-B8F9-0A40869748B6}" srcOrd="1" destOrd="0" presId="urn:microsoft.com/office/officeart/2005/8/layout/orgChart1"/>
    <dgm:cxn modelId="{DF567EE3-72C5-4D96-BD8D-97859257D717}" type="presParOf" srcId="{79629C5F-55B1-4E2F-B8F9-0A40869748B6}" destId="{13CA6194-EA7C-49DA-A336-AB87282A1DDA}" srcOrd="0" destOrd="0" presId="urn:microsoft.com/office/officeart/2005/8/layout/orgChart1"/>
    <dgm:cxn modelId="{79D0768B-8968-4E90-9EEC-4AD04636DC51}" type="presParOf" srcId="{13CA6194-EA7C-49DA-A336-AB87282A1DDA}" destId="{DCCD4B16-F589-49A8-854E-9A61035B9377}" srcOrd="0" destOrd="0" presId="urn:microsoft.com/office/officeart/2005/8/layout/orgChart1"/>
    <dgm:cxn modelId="{B292AE32-A4FE-4338-A72A-9AA6370BE429}" type="presParOf" srcId="{13CA6194-EA7C-49DA-A336-AB87282A1DDA}" destId="{45B49EC4-04C8-4B28-ABDA-EA675C7245D4}" srcOrd="1" destOrd="0" presId="urn:microsoft.com/office/officeart/2005/8/layout/orgChart1"/>
    <dgm:cxn modelId="{976EF377-A106-45A0-961E-5EDD5F25F2CF}" type="presParOf" srcId="{79629C5F-55B1-4E2F-B8F9-0A40869748B6}" destId="{DF7C73FC-D0F8-4B63-BA59-BEE72D77FB6D}" srcOrd="1" destOrd="0" presId="urn:microsoft.com/office/officeart/2005/8/layout/orgChart1"/>
    <dgm:cxn modelId="{78C3CCCE-1BB3-40E9-9365-F93ACC3DF8A6}" type="presParOf" srcId="{79629C5F-55B1-4E2F-B8F9-0A40869748B6}" destId="{7968151F-915E-4E47-849C-04EEE189D214}" srcOrd="2" destOrd="0" presId="urn:microsoft.com/office/officeart/2005/8/layout/orgChart1"/>
    <dgm:cxn modelId="{100B25FE-4350-4FFD-8C3D-F290D3E0FB7D}" type="presParOf" srcId="{65380B9C-31BC-4669-853F-63E2F53B334E}" destId="{6EF4E044-533F-417A-AA2B-450822FF7438}" srcOrd="2" destOrd="0" presId="urn:microsoft.com/office/officeart/2005/8/layout/orgChart1"/>
    <dgm:cxn modelId="{8647B7ED-7197-4263-B151-A1AD0B6957FE}" type="presParOf" srcId="{65380B9C-31BC-4669-853F-63E2F53B334E}" destId="{6F8EF03A-6A29-4F5F-BE3C-DB0FC89DACE7}" srcOrd="3" destOrd="0" presId="urn:microsoft.com/office/officeart/2005/8/layout/orgChart1"/>
    <dgm:cxn modelId="{FBD77B0F-B8D4-4DEF-9580-F3EE2D4AD77E}" type="presParOf" srcId="{6F8EF03A-6A29-4F5F-BE3C-DB0FC89DACE7}" destId="{A341EA99-E0BB-45DE-A9AF-2A5335840B80}" srcOrd="0" destOrd="0" presId="urn:microsoft.com/office/officeart/2005/8/layout/orgChart1"/>
    <dgm:cxn modelId="{F565B19E-4A56-4094-B5A3-11CC55E67A33}" type="presParOf" srcId="{A341EA99-E0BB-45DE-A9AF-2A5335840B80}" destId="{9C424BDC-F7FD-4A59-B529-C97AFCA5A410}" srcOrd="0" destOrd="0" presId="urn:microsoft.com/office/officeart/2005/8/layout/orgChart1"/>
    <dgm:cxn modelId="{A42EB806-DD47-4239-B382-F006A45E1E0C}" type="presParOf" srcId="{A341EA99-E0BB-45DE-A9AF-2A5335840B80}" destId="{5AA5CA17-25BD-4826-A218-C5257F97566F}" srcOrd="1" destOrd="0" presId="urn:microsoft.com/office/officeart/2005/8/layout/orgChart1"/>
    <dgm:cxn modelId="{690BF5B6-C884-4260-B60F-426D964BC048}" type="presParOf" srcId="{6F8EF03A-6A29-4F5F-BE3C-DB0FC89DACE7}" destId="{FC97CC02-FE27-4EEF-8847-7274A66297F6}" srcOrd="1" destOrd="0" presId="urn:microsoft.com/office/officeart/2005/8/layout/orgChart1"/>
    <dgm:cxn modelId="{359E27D7-6C8D-468F-821A-9C4A4B6B339E}" type="presParOf" srcId="{6F8EF03A-6A29-4F5F-BE3C-DB0FC89DACE7}" destId="{C9F0F6CA-7AFB-4AFD-93EF-5AAE23DB2E88}" srcOrd="2" destOrd="0" presId="urn:microsoft.com/office/officeart/2005/8/layout/orgChart1"/>
    <dgm:cxn modelId="{544EA9EC-5BCC-4781-A033-E15F4D9D109F}" type="presParOf" srcId="{65380B9C-31BC-4669-853F-63E2F53B334E}" destId="{F8E5F9FE-4B30-4865-94C1-89AB7FA9194E}" srcOrd="4" destOrd="0" presId="urn:microsoft.com/office/officeart/2005/8/layout/orgChart1"/>
    <dgm:cxn modelId="{33F8F826-8A7C-415C-9D1E-39731162B644}" type="presParOf" srcId="{65380B9C-31BC-4669-853F-63E2F53B334E}" destId="{87EAC55C-2DF7-4AFC-9B65-A665F2C50C5B}" srcOrd="5" destOrd="0" presId="urn:microsoft.com/office/officeart/2005/8/layout/orgChart1"/>
    <dgm:cxn modelId="{7B147005-A0FE-4F9D-909F-3CEDE63AEBD0}" type="presParOf" srcId="{87EAC55C-2DF7-4AFC-9B65-A665F2C50C5B}" destId="{98092DF8-FE1B-48F4-AFA3-91A0DD802585}" srcOrd="0" destOrd="0" presId="urn:microsoft.com/office/officeart/2005/8/layout/orgChart1"/>
    <dgm:cxn modelId="{DEDA2576-95F1-4690-B883-93F337B1BED8}" type="presParOf" srcId="{98092DF8-FE1B-48F4-AFA3-91A0DD802585}" destId="{4B2D497D-CF1A-49BF-A821-1D59CA24A351}" srcOrd="0" destOrd="0" presId="urn:microsoft.com/office/officeart/2005/8/layout/orgChart1"/>
    <dgm:cxn modelId="{BE329DDF-749C-45EE-97DC-045A6BDE8B21}" type="presParOf" srcId="{98092DF8-FE1B-48F4-AFA3-91A0DD802585}" destId="{B47B2ADC-BD8F-4191-9BB4-0738C4B9D829}" srcOrd="1" destOrd="0" presId="urn:microsoft.com/office/officeart/2005/8/layout/orgChart1"/>
    <dgm:cxn modelId="{07951748-40C1-45F9-B9D9-B725BBC8AF93}" type="presParOf" srcId="{87EAC55C-2DF7-4AFC-9B65-A665F2C50C5B}" destId="{8E762C16-505F-44D7-B31F-7C17227DF8D6}" srcOrd="1" destOrd="0" presId="urn:microsoft.com/office/officeart/2005/8/layout/orgChart1"/>
    <dgm:cxn modelId="{B5691F1B-7D86-465A-9C9B-E8246CE6EDA7}" type="presParOf" srcId="{87EAC55C-2DF7-4AFC-9B65-A665F2C50C5B}" destId="{0C3FDCF8-160D-411B-BAA4-6C6933A61DC0}" srcOrd="2" destOrd="0" presId="urn:microsoft.com/office/officeart/2005/8/layout/orgChart1"/>
    <dgm:cxn modelId="{06F5FC73-F1DE-49D5-8FC9-4328F73B8571}" type="presParOf" srcId="{65380B9C-31BC-4669-853F-63E2F53B334E}" destId="{38C41AAF-40C2-4E92-A51B-2DF1470D6DE3}" srcOrd="6" destOrd="0" presId="urn:microsoft.com/office/officeart/2005/8/layout/orgChart1"/>
    <dgm:cxn modelId="{BBC6E970-C573-4321-99A5-7126D648D1B3}" type="presParOf" srcId="{65380B9C-31BC-4669-853F-63E2F53B334E}" destId="{65F66B12-824B-40B0-9D98-AE4793CDAF13}" srcOrd="7" destOrd="0" presId="urn:microsoft.com/office/officeart/2005/8/layout/orgChart1"/>
    <dgm:cxn modelId="{F402C6F2-479C-4121-85D9-92A9E9CDD882}" type="presParOf" srcId="{65F66B12-824B-40B0-9D98-AE4793CDAF13}" destId="{18D925C5-82C8-474B-8672-1017F48FE468}" srcOrd="0" destOrd="0" presId="urn:microsoft.com/office/officeart/2005/8/layout/orgChart1"/>
    <dgm:cxn modelId="{62178E9D-A861-488C-89E8-D380CF9F8E6B}" type="presParOf" srcId="{18D925C5-82C8-474B-8672-1017F48FE468}" destId="{B32C14C6-CBDD-423A-9CF2-54BC9D0FB1D8}" srcOrd="0" destOrd="0" presId="urn:microsoft.com/office/officeart/2005/8/layout/orgChart1"/>
    <dgm:cxn modelId="{14279C4D-CC85-4D5E-A4AB-847E14C64BC6}" type="presParOf" srcId="{18D925C5-82C8-474B-8672-1017F48FE468}" destId="{426C9882-ED46-4D23-B6CE-BAB1629531F1}" srcOrd="1" destOrd="0" presId="urn:microsoft.com/office/officeart/2005/8/layout/orgChart1"/>
    <dgm:cxn modelId="{73327ED9-8002-498C-83F1-0C41A3E69DD1}" type="presParOf" srcId="{65F66B12-824B-40B0-9D98-AE4793CDAF13}" destId="{4BDD9857-2173-462A-BFDF-86ADEA165865}" srcOrd="1" destOrd="0" presId="urn:microsoft.com/office/officeart/2005/8/layout/orgChart1"/>
    <dgm:cxn modelId="{4607F725-F301-4045-ABC3-79B7A0725916}" type="presParOf" srcId="{65F66B12-824B-40B0-9D98-AE4793CDAF13}" destId="{5468CF11-3865-4869-B9C2-C41F7EA53452}" srcOrd="2" destOrd="0" presId="urn:microsoft.com/office/officeart/2005/8/layout/orgChart1"/>
    <dgm:cxn modelId="{1BDF50E1-45E4-44E7-AC94-85EE4F5E26F5}" type="presParOf" srcId="{65380B9C-31BC-4669-853F-63E2F53B334E}" destId="{8A27DAD4-4946-46B8-AFCA-40845E25493A}" srcOrd="8" destOrd="0" presId="urn:microsoft.com/office/officeart/2005/8/layout/orgChart1"/>
    <dgm:cxn modelId="{DF85CDB0-428F-483D-9833-1B393521F55D}" type="presParOf" srcId="{65380B9C-31BC-4669-853F-63E2F53B334E}" destId="{AA4F9B11-F28E-428B-952B-A051EE9CF246}" srcOrd="9" destOrd="0" presId="urn:microsoft.com/office/officeart/2005/8/layout/orgChart1"/>
    <dgm:cxn modelId="{515CF172-CBBF-4A5A-B8CD-02BB021CF7CA}" type="presParOf" srcId="{AA4F9B11-F28E-428B-952B-A051EE9CF246}" destId="{8E7D10AF-058E-4053-9F75-433EBCA4EB36}" srcOrd="0" destOrd="0" presId="urn:microsoft.com/office/officeart/2005/8/layout/orgChart1"/>
    <dgm:cxn modelId="{784CC200-5790-4C00-BC75-D4A2EA0F32B9}" type="presParOf" srcId="{8E7D10AF-058E-4053-9F75-433EBCA4EB36}" destId="{B106B6AC-D6B8-4BC9-B10C-7BC40B7F3ABC}" srcOrd="0" destOrd="0" presId="urn:microsoft.com/office/officeart/2005/8/layout/orgChart1"/>
    <dgm:cxn modelId="{81A74288-7034-4C1E-B8C4-1C8807F3FFB3}" type="presParOf" srcId="{8E7D10AF-058E-4053-9F75-433EBCA4EB36}" destId="{F1DCD35F-17FC-48D4-991F-AA01F1424B21}" srcOrd="1" destOrd="0" presId="urn:microsoft.com/office/officeart/2005/8/layout/orgChart1"/>
    <dgm:cxn modelId="{E276E097-14E4-4F68-B7F2-5D97456EA26A}" type="presParOf" srcId="{AA4F9B11-F28E-428B-952B-A051EE9CF246}" destId="{56272FA4-6356-41D0-9518-FA61F01D1317}" srcOrd="1" destOrd="0" presId="urn:microsoft.com/office/officeart/2005/8/layout/orgChart1"/>
    <dgm:cxn modelId="{213F1BE7-D096-43CF-84C2-842105376D07}" type="presParOf" srcId="{AA4F9B11-F28E-428B-952B-A051EE9CF246}" destId="{97FD7029-9C92-405D-95DA-67EBF18FD66F}" srcOrd="2" destOrd="0" presId="urn:microsoft.com/office/officeart/2005/8/layout/orgChart1"/>
    <dgm:cxn modelId="{C1C4F21E-FCE8-4CD2-889B-08BEF1B85329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-439022" y="0"/>
          <a:ext cx="8870933" cy="532859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3591048" y="469699"/>
          <a:ext cx="4217156" cy="54430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</a:rPr>
            <a:t>Сухоложскцемент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»                                   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69 491 </a:t>
          </a:r>
          <a:r>
            <a:rPr lang="ru-RU" sz="1200" b="1" kern="1200" dirty="0" err="1" smtClean="0">
              <a:solidFill>
                <a:schemeClr val="tx2">
                  <a:lumMod val="75000"/>
                </a:schemeClr>
              </a:solidFill>
            </a:rPr>
            <a:t>тыс.руб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.(12,9 %)  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17619" y="496270"/>
        <a:ext cx="4164014" cy="491165"/>
      </dsp:txXfrm>
    </dsp:sp>
    <dsp:sp modelId="{4AE3E91E-717D-4ACC-877C-C664195EF708}">
      <dsp:nvSpPr>
        <dsp:cNvPr id="0" name=""/>
        <dsp:cNvSpPr/>
      </dsp:nvSpPr>
      <dsp:spPr>
        <a:xfrm>
          <a:off x="3591048" y="1144197"/>
          <a:ext cx="4228794" cy="54430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</a:rPr>
            <a:t>Староцементный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завод»                                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24 532 тыс. руб. (4,6 %)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17619" y="1170768"/>
        <a:ext cx="4175652" cy="491165"/>
      </dsp:txXfrm>
    </dsp:sp>
    <dsp:sp modelId="{BDE2199E-1473-426F-A6A7-CEC986EDBA3A}">
      <dsp:nvSpPr>
        <dsp:cNvPr id="0" name=""/>
        <dsp:cNvSpPr/>
      </dsp:nvSpPr>
      <dsp:spPr>
        <a:xfrm>
          <a:off x="3637027" y="1760811"/>
          <a:ext cx="4182417" cy="54430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</a:rPr>
            <a:t>Сухоложский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огнеупорный завод»               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24 194 тыс. руб.  (4,5 %) </a:t>
          </a:r>
        </a:p>
      </dsp:txBody>
      <dsp:txXfrm>
        <a:off x="3663598" y="1787382"/>
        <a:ext cx="4129275" cy="491165"/>
      </dsp:txXfrm>
    </dsp:sp>
    <dsp:sp modelId="{ADA2E1D8-3ABE-4687-BCC5-4E41B5382FC5}">
      <dsp:nvSpPr>
        <dsp:cNvPr id="0" name=""/>
        <dsp:cNvSpPr/>
      </dsp:nvSpPr>
      <dsp:spPr>
        <a:xfrm>
          <a:off x="3637027" y="2373156"/>
          <a:ext cx="4182417" cy="54430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ООО «ФОРЭС»                                                                    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21 327 тыс. руб. (4,0 %)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63598" y="2399727"/>
        <a:ext cx="4129275" cy="491165"/>
      </dsp:txXfrm>
    </dsp:sp>
    <dsp:sp modelId="{1713BBD1-4BE5-4D83-9072-34D7AB8A4EEC}">
      <dsp:nvSpPr>
        <dsp:cNvPr id="0" name=""/>
        <dsp:cNvSpPr/>
      </dsp:nvSpPr>
      <dsp:spPr>
        <a:xfrm>
          <a:off x="3637027" y="2985502"/>
          <a:ext cx="4182417" cy="54430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</a:rPr>
            <a:t>Сухоложское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Литье»                                            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17 814 тыс. руб. (3,3 %)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63598" y="3012073"/>
        <a:ext cx="4129275" cy="491165"/>
      </dsp:txXfrm>
    </dsp:sp>
    <dsp:sp modelId="{99D86C54-E8A5-4A41-9691-3EE37FCFEFAC}">
      <dsp:nvSpPr>
        <dsp:cNvPr id="0" name=""/>
        <dsp:cNvSpPr/>
      </dsp:nvSpPr>
      <dsp:spPr>
        <a:xfrm>
          <a:off x="3665186" y="3621307"/>
          <a:ext cx="4119379" cy="51423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АОР «Народное предприятие Знамя»                         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9 048 тыс. руб. (1,7 %)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90289" y="3646410"/>
        <a:ext cx="4069173" cy="464033"/>
      </dsp:txXfrm>
    </dsp:sp>
    <dsp:sp modelId="{DC6F07A4-DA7E-4D16-8D6B-A10D5F649308}">
      <dsp:nvSpPr>
        <dsp:cNvPr id="0" name=""/>
        <dsp:cNvSpPr/>
      </dsp:nvSpPr>
      <dsp:spPr>
        <a:xfrm>
          <a:off x="3665186" y="4281977"/>
          <a:ext cx="4182417" cy="54430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</a:rPr>
            <a:t>Сухоложский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крановый завод»                     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4 878 тыс. руб. (0,9 %) </a:t>
          </a:r>
        </a:p>
      </dsp:txBody>
      <dsp:txXfrm>
        <a:off x="3691757" y="4308548"/>
        <a:ext cx="4129275" cy="491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7DAD4-4946-46B8-AFCA-40845E25493A}">
      <dsp:nvSpPr>
        <dsp:cNvPr id="0" name=""/>
        <dsp:cNvSpPr/>
      </dsp:nvSpPr>
      <dsp:spPr>
        <a:xfrm>
          <a:off x="4304583" y="749979"/>
          <a:ext cx="3416311" cy="53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656"/>
              </a:lnTo>
              <a:lnTo>
                <a:pt x="3416311" y="391656"/>
              </a:lnTo>
              <a:lnTo>
                <a:pt x="3416311" y="53818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41AAF-40C2-4E92-A51B-2DF1470D6DE3}">
      <dsp:nvSpPr>
        <dsp:cNvPr id="0" name=""/>
        <dsp:cNvSpPr/>
      </dsp:nvSpPr>
      <dsp:spPr>
        <a:xfrm>
          <a:off x="4304583" y="749979"/>
          <a:ext cx="1760123" cy="521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08"/>
              </a:lnTo>
              <a:lnTo>
                <a:pt x="1760123" y="375308"/>
              </a:lnTo>
              <a:lnTo>
                <a:pt x="1760123" y="52183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5F9FE-4B30-4865-94C1-89AB7FA9194E}">
      <dsp:nvSpPr>
        <dsp:cNvPr id="0" name=""/>
        <dsp:cNvSpPr/>
      </dsp:nvSpPr>
      <dsp:spPr>
        <a:xfrm>
          <a:off x="4304583" y="749979"/>
          <a:ext cx="204612" cy="52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920"/>
              </a:lnTo>
              <a:lnTo>
                <a:pt x="204612" y="382920"/>
              </a:lnTo>
              <a:lnTo>
                <a:pt x="204612" y="52944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E044-533F-417A-AA2B-450822FF7438}">
      <dsp:nvSpPr>
        <dsp:cNvPr id="0" name=""/>
        <dsp:cNvSpPr/>
      </dsp:nvSpPr>
      <dsp:spPr>
        <a:xfrm>
          <a:off x="2892123" y="749979"/>
          <a:ext cx="1412459" cy="514368"/>
        </a:xfrm>
        <a:custGeom>
          <a:avLst/>
          <a:gdLst/>
          <a:ahLst/>
          <a:cxnLst/>
          <a:rect l="0" t="0" r="0" b="0"/>
          <a:pathLst>
            <a:path>
              <a:moveTo>
                <a:pt x="1412459" y="0"/>
              </a:moveTo>
              <a:lnTo>
                <a:pt x="1412459" y="367842"/>
              </a:lnTo>
              <a:lnTo>
                <a:pt x="0" y="367842"/>
              </a:lnTo>
              <a:lnTo>
                <a:pt x="0" y="51436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FC9DD-1BFA-43FA-A7F0-B0184FDBA362}">
      <dsp:nvSpPr>
        <dsp:cNvPr id="0" name=""/>
        <dsp:cNvSpPr/>
      </dsp:nvSpPr>
      <dsp:spPr>
        <a:xfrm>
          <a:off x="953217" y="749979"/>
          <a:ext cx="3351365" cy="506755"/>
        </a:xfrm>
        <a:custGeom>
          <a:avLst/>
          <a:gdLst/>
          <a:ahLst/>
          <a:cxnLst/>
          <a:rect l="0" t="0" r="0" b="0"/>
          <a:pathLst>
            <a:path>
              <a:moveTo>
                <a:pt x="3351365" y="0"/>
              </a:moveTo>
              <a:lnTo>
                <a:pt x="3351365" y="360230"/>
              </a:lnTo>
              <a:lnTo>
                <a:pt x="0" y="360230"/>
              </a:lnTo>
              <a:lnTo>
                <a:pt x="0" y="50675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F6611-C0F3-420E-8CCC-A56BA3DCEC38}">
      <dsp:nvSpPr>
        <dsp:cNvPr id="0" name=""/>
        <dsp:cNvSpPr/>
      </dsp:nvSpPr>
      <dsp:spPr>
        <a:xfrm>
          <a:off x="1332579" y="64029"/>
          <a:ext cx="5944007" cy="685950"/>
        </a:xfrm>
        <a:prstGeom prst="rect">
          <a:avLst/>
        </a:prstGeom>
        <a:solidFill>
          <a:srgbClr val="DDFAFB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Источники финансирования дефицита бюджета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sp:txBody>
      <dsp:txXfrm>
        <a:off x="1332579" y="64029"/>
        <a:ext cx="5944007" cy="685950"/>
      </dsp:txXfrm>
    </dsp:sp>
    <dsp:sp modelId="{DCCD4B16-F589-49A8-854E-9A61035B9377}">
      <dsp:nvSpPr>
        <dsp:cNvPr id="0" name=""/>
        <dsp:cNvSpPr/>
      </dsp:nvSpPr>
      <dsp:spPr>
        <a:xfrm>
          <a:off x="38380" y="1256735"/>
          <a:ext cx="1829674" cy="1673799"/>
        </a:xfrm>
        <a:prstGeom prst="rect">
          <a:avLst/>
        </a:prstGeom>
        <a:solidFill>
          <a:srgbClr val="DDFAFB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муниципальные займы</a:t>
          </a:r>
          <a:r>
            <a:rPr lang="ru-RU" sz="1200" b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200" b="1" u="sng" kern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sp:txBody>
      <dsp:txXfrm>
        <a:off x="38380" y="1256735"/>
        <a:ext cx="1829674" cy="1673799"/>
      </dsp:txXfrm>
    </dsp:sp>
    <dsp:sp modelId="{9C424BDC-F7FD-4A59-B529-C97AFCA5A410}">
      <dsp:nvSpPr>
        <dsp:cNvPr id="0" name=""/>
        <dsp:cNvSpPr/>
      </dsp:nvSpPr>
      <dsp:spPr>
        <a:xfrm>
          <a:off x="2126610" y="1264348"/>
          <a:ext cx="1531027" cy="1673799"/>
        </a:xfrm>
        <a:prstGeom prst="rect">
          <a:avLst/>
        </a:prstGeom>
        <a:solidFill>
          <a:srgbClr val="DDFAFB">
            <a:alpha val="70000"/>
          </a:srgbClr>
        </a:solidFill>
        <a:ln w="25400" cap="flat" cmpd="sng" algn="ctr">
          <a:noFill/>
          <a:prstDash val="solid"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бюджетные кредиты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бюджетов других уровней бюджетной системы РФ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sp:txBody>
      <dsp:txXfrm>
        <a:off x="2126610" y="1264348"/>
        <a:ext cx="1531027" cy="1673799"/>
      </dsp:txXfrm>
    </dsp:sp>
    <dsp:sp modelId="{4B2D497D-CF1A-49BF-A821-1D59CA24A351}">
      <dsp:nvSpPr>
        <dsp:cNvPr id="0" name=""/>
        <dsp:cNvSpPr/>
      </dsp:nvSpPr>
      <dsp:spPr>
        <a:xfrm>
          <a:off x="3926812" y="1279426"/>
          <a:ext cx="1164768" cy="1658720"/>
        </a:xfrm>
        <a:prstGeom prst="rect">
          <a:avLst/>
        </a:prstGeom>
        <a:solidFill>
          <a:srgbClr val="DDFAFB">
            <a:alpha val="70000"/>
          </a:srgbClr>
        </a:solidFill>
        <a:ln w="25400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кредиты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кредитных организаций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sp:txBody>
      <dsp:txXfrm>
        <a:off x="3926812" y="1279426"/>
        <a:ext cx="1164768" cy="1658720"/>
      </dsp:txXfrm>
    </dsp:sp>
    <dsp:sp modelId="{B32C14C6-CBDD-423A-9CF2-54BC9D0FB1D8}">
      <dsp:nvSpPr>
        <dsp:cNvPr id="0" name=""/>
        <dsp:cNvSpPr/>
      </dsp:nvSpPr>
      <dsp:spPr>
        <a:xfrm>
          <a:off x="5366965" y="1271814"/>
          <a:ext cx="1395483" cy="1658720"/>
        </a:xfrm>
        <a:prstGeom prst="rect">
          <a:avLst/>
        </a:prstGeom>
        <a:solidFill>
          <a:srgbClr val="DDFAFB">
            <a:alpha val="70000"/>
          </a:srgbClr>
        </a:solidFill>
        <a:ln w="25400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изменение остатков</a:t>
          </a:r>
          <a:r>
            <a:rPr lang="ru-RU" sz="1200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</a:t>
          </a:r>
          <a:r>
            <a:rPr lang="ru-RU" sz="1200" u="none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средств 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на счетах по учету средств местного бюджета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sp:txBody>
      <dsp:txXfrm>
        <a:off x="5366965" y="1271814"/>
        <a:ext cx="1395483" cy="1658720"/>
      </dsp:txXfrm>
    </dsp:sp>
    <dsp:sp modelId="{B106B6AC-D6B8-4BC9-B10C-7BC40B7F3ABC}">
      <dsp:nvSpPr>
        <dsp:cNvPr id="0" name=""/>
        <dsp:cNvSpPr/>
      </dsp:nvSpPr>
      <dsp:spPr>
        <a:xfrm>
          <a:off x="7023153" y="1288162"/>
          <a:ext cx="1395483" cy="1607764"/>
        </a:xfrm>
        <a:prstGeom prst="rect">
          <a:avLst/>
        </a:prstGeom>
        <a:solidFill>
          <a:srgbClr val="DDFAFB">
            <a:alpha val="70000"/>
          </a:srgbClr>
        </a:solidFill>
        <a:ln w="25400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иные источники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внутреннего финансирования дефицитов бюджета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sp:txBody>
      <dsp:txXfrm>
        <a:off x="7023153" y="1288162"/>
        <a:ext cx="1395483" cy="1607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0.12281</cdr:x>
      <cdr:y>0</cdr:y>
    </cdr:from>
    <cdr:to>
      <cdr:x>0.96491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0"/>
          <a:ext cx="345638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tx2"/>
              </a:solidFill>
            </a:rPr>
            <a:t>Налог на имущество физических лиц</a:t>
          </a:r>
          <a:endParaRPr lang="ru-RU" sz="155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</cdr:x>
      <cdr:y>0.69293</cdr:y>
    </cdr:from>
    <cdr:to>
      <cdr:x>0.925</cdr:x>
      <cdr:y>0.91386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52528" y="4291086"/>
          <a:ext cx="3240360" cy="1368152"/>
        </a:xfrm>
        <a:prstGeom xmlns:a="http://schemas.openxmlformats.org/drawingml/2006/main" prst="rect">
          <a:avLst/>
        </a:prstGeom>
        <a:ln xmlns:a="http://schemas.openxmlformats.org/drawingml/2006/main" w="2857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1 431 531,0  тыс. рублей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0.48333</cdr:x>
      <cdr:y>0.0999</cdr:y>
    </cdr:from>
    <cdr:to>
      <cdr:x>0.6</cdr:x>
      <cdr:y>0.22093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4176464" y="618678"/>
          <a:ext cx="1008112" cy="74947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6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9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4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4.x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4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4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chart" Target="../charts/chart16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http://goslog.ru.images.1c-bitrix-cdn.ru/upload/iblock/b78/DSC05545.jpg?1387905667532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887" y="620687"/>
            <a:ext cx="4371705" cy="2019418"/>
          </a:xfrm>
          <a:prstGeom prst="rect">
            <a:avLst/>
          </a:prstGeom>
          <a:noFill/>
        </p:spPr>
      </p:pic>
      <p:pic>
        <p:nvPicPr>
          <p:cNvPr id="39948" name="Picture 12" descr="http://goslog.ru.images.1c-bitrix-cdn.ru/upload/iblock/f44/DSC09090.jpg?1387905667616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7027" y="631834"/>
            <a:ext cx="4340818" cy="2008271"/>
          </a:xfrm>
          <a:prstGeom prst="rect">
            <a:avLst/>
          </a:prstGeom>
          <a:noFill/>
        </p:spPr>
      </p:pic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1546" y="233298"/>
            <a:ext cx="1504950" cy="1905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7436" y="2815004"/>
            <a:ext cx="8115328" cy="3657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Бюджет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для граждан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городского округа Сухой Лог за 2015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996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6357953" cy="7921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rgbClr val="1700C0"/>
                </a:solidFill>
                <a:latin typeface="Cambria" pitchFamily="18" charset="0"/>
              </a:rPr>
              <a:t>Поступление налоговых платежей в бюджет за 2015 год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024526"/>
              </p:ext>
            </p:extLst>
          </p:nvPr>
        </p:nvGraphicFramePr>
        <p:xfrm>
          <a:off x="107950" y="2206625"/>
          <a:ext cx="8840788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Лист" r:id="rId4" imgW="7686624" imgH="3000380" progId="Excel.Sheet.8">
                  <p:embed/>
                </p:oleObj>
              </mc:Choice>
              <mc:Fallback>
                <p:oleObj name="Лист" r:id="rId4" imgW="7686624" imgH="300038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206625"/>
                        <a:ext cx="8840788" cy="3451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2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142853"/>
            <a:ext cx="8280920" cy="126992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Динамика поступлений налога на доходы физических лиц в бюджет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за 2013 - 2015 годы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518965"/>
              </p:ext>
            </p:extLst>
          </p:nvPr>
        </p:nvGraphicFramePr>
        <p:xfrm>
          <a:off x="323528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59962503"/>
              </p:ext>
            </p:extLst>
          </p:nvPr>
        </p:nvGraphicFramePr>
        <p:xfrm>
          <a:off x="4572000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04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платежей в бюджет за 2013-2015 годы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12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947138"/>
              </p:ext>
            </p:extLst>
          </p:nvPr>
        </p:nvGraphicFramePr>
        <p:xfrm>
          <a:off x="4500563" y="1268413"/>
          <a:ext cx="42592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0" name="Лист" r:id="rId4" imgW="3895857" imgH="2304990" progId="Excel.Sheet.8">
                  <p:embed/>
                </p:oleObj>
              </mc:Choice>
              <mc:Fallback>
                <p:oleObj name="Лист" r:id="rId4" imgW="3895857" imgH="230499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268413"/>
                        <a:ext cx="4259262" cy="2447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05155883"/>
              </p:ext>
            </p:extLst>
          </p:nvPr>
        </p:nvGraphicFramePr>
        <p:xfrm>
          <a:off x="251520" y="1268760"/>
          <a:ext cx="41044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87330302"/>
              </p:ext>
            </p:extLst>
          </p:nvPr>
        </p:nvGraphicFramePr>
        <p:xfrm>
          <a:off x="251521" y="3789040"/>
          <a:ext cx="410445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803184768"/>
              </p:ext>
            </p:extLst>
          </p:nvPr>
        </p:nvGraphicFramePr>
        <p:xfrm>
          <a:off x="4499992" y="3789040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84368" y="90872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402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546"/>
              </p:ext>
            </p:extLst>
          </p:nvPr>
        </p:nvGraphicFramePr>
        <p:xfrm>
          <a:off x="395536" y="1052736"/>
          <a:ext cx="864399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419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43998"/>
              </p:ext>
            </p:extLst>
          </p:nvPr>
        </p:nvGraphicFramePr>
        <p:xfrm>
          <a:off x="179388" y="1268413"/>
          <a:ext cx="86360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Лист" r:id="rId4" imgW="7134211" imgH="4010040" progId="Excel.Sheet.8">
                  <p:embed/>
                </p:oleObj>
              </mc:Choice>
              <mc:Fallback>
                <p:oleObj name="Лист" r:id="rId4" imgW="7134211" imgH="401004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68413"/>
                        <a:ext cx="8636000" cy="4972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43770" cy="9413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Структура  неналоговых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доходов  бюджета в 2015 году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88913"/>
            <a:ext cx="85725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Поступление неналоговых платежей 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бюджет за 2015 год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155359"/>
              </p:ext>
            </p:extLst>
          </p:nvPr>
        </p:nvGraphicFramePr>
        <p:xfrm>
          <a:off x="214313" y="1268760"/>
          <a:ext cx="8715375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7" name="Лист" r:id="rId3" imgW="9429801" imgH="4676670" progId="Excel.Sheet.8">
                  <p:embed/>
                </p:oleObj>
              </mc:Choice>
              <mc:Fallback>
                <p:oleObj name="Лист" r:id="rId3" imgW="9429801" imgH="467667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68760"/>
                        <a:ext cx="8715375" cy="51845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1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60350"/>
            <a:ext cx="8688387" cy="941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Динамика поступлений неналоговых платежей в бюджет за 2014 - 2015 годы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46616"/>
              </p:ext>
            </p:extLst>
          </p:nvPr>
        </p:nvGraphicFramePr>
        <p:xfrm>
          <a:off x="368300" y="1268760"/>
          <a:ext cx="8478838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" name="Лист" r:id="rId3" imgW="9629699" imgH="5600610" progId="Excel.Sheet.8">
                  <p:embed/>
                </p:oleObj>
              </mc:Choice>
              <mc:Fallback>
                <p:oleObj name="Лист" r:id="rId3" imgW="9629699" imgH="560061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268760"/>
                        <a:ext cx="8478838" cy="540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3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96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Структура безвозмездных  поступлений в 2015 году</a:t>
            </a:r>
            <a:endParaRPr lang="ru-RU" sz="2500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921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932652"/>
              </p:ext>
            </p:extLst>
          </p:nvPr>
        </p:nvGraphicFramePr>
        <p:xfrm>
          <a:off x="250825" y="908720"/>
          <a:ext cx="8715375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4" name="Лист" r:id="rId3" imgW="6896224" imgH="3438450" progId="Excel.Sheet.8">
                  <p:embed/>
                </p:oleObj>
              </mc:Choice>
              <mc:Fallback>
                <p:oleObj name="Лист" r:id="rId3" imgW="6896224" imgH="343845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908720"/>
                        <a:ext cx="8715375" cy="5760640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4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797404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Безвозмездные поступления в бюджет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за 2015 год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23063879"/>
              </p:ext>
            </p:extLst>
          </p:nvPr>
        </p:nvGraphicFramePr>
        <p:xfrm>
          <a:off x="323528" y="1124744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42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941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Динамика безвозмездных поступлений в бюджет </a:t>
            </a:r>
            <a:b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за 2014-2015 годы</a:t>
            </a:r>
            <a:endParaRPr lang="ru-RU" sz="26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1126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235768"/>
              </p:ext>
            </p:extLst>
          </p:nvPr>
        </p:nvGraphicFramePr>
        <p:xfrm>
          <a:off x="323850" y="1182688"/>
          <a:ext cx="849630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8" name="Лист" r:id="rId3" imgW="5638755" imgH="3457620" progId="Excel.Sheet.8">
                  <p:embed/>
                </p:oleObj>
              </mc:Choice>
              <mc:Fallback>
                <p:oleObj name="Лист" r:id="rId3" imgW="5638755" imgH="345762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82688"/>
                        <a:ext cx="8496300" cy="5210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5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552" y="285728"/>
            <a:ext cx="7890041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Крупнейшие налогоплательщики </a:t>
            </a:r>
            <a:b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в 2015 году</a:t>
            </a:r>
            <a:endParaRPr lang="ru-RU" sz="32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676879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998850783"/>
              </p:ext>
            </p:extLst>
          </p:nvPr>
        </p:nvGraphicFramePr>
        <p:xfrm>
          <a:off x="467544" y="1196752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15616" y="162880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Всего налоговых и неналоговых доходов 536 660,6 тыс. руб.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(100 %)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00166" y="214290"/>
            <a:ext cx="5929354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ОСНОВНЫЕ ПОНЯТИЯ</a:t>
            </a:r>
            <a:endParaRPr lang="ru-RU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00034" y="1000108"/>
            <a:ext cx="821537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Бюджет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Доходы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Расходы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Дефицит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доходов бюджета над его расходами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2350" cy="504056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sz="2700" b="1" dirty="0" smtClean="0">
                <a:solidFill>
                  <a:srgbClr val="7030A0"/>
                </a:solidFill>
                <a:latin typeface="Cambria" pitchFamily="18" charset="0"/>
              </a:rPr>
              <a:t>Недоимка по налоговым доходам</a:t>
            </a:r>
            <a:endParaRPr lang="ru-RU" sz="27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797847"/>
              </p:ext>
            </p:extLst>
          </p:nvPr>
        </p:nvGraphicFramePr>
        <p:xfrm>
          <a:off x="214282" y="928670"/>
          <a:ext cx="8715437" cy="56077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33582"/>
                <a:gridCol w="1263395"/>
                <a:gridCol w="988209"/>
                <a:gridCol w="1276788"/>
                <a:gridCol w="875701"/>
                <a:gridCol w="1177762"/>
              </a:tblGrid>
              <a:tr h="1155372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видов доходов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01.01.2015 года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01.01.2016 года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</a:p>
                    <a:p>
                      <a:pPr algn="ctr"/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(гр.4-гр.2)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</a:tr>
              <a:tr h="338905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2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3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5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6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638529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Налог на доходы физических лиц (63%)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5 177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33,6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6 739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40,3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+ 1 562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6158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Земельный налог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2 691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17,5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3 853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23,1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+ 1 162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598412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Налог на имущество физических лиц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3 690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24,0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4 395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26,3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+ 705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7872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3 820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24,8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1 702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10,2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- 2 118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613045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Прочие налоговые платежи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14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0,1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13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0,1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Cambria" pitchFamily="18" charset="0"/>
                        </a:rPr>
                        <a:t> 1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754365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Cambria" pitchFamily="18" charset="0"/>
                        </a:rPr>
                        <a:t>ИТОГО: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15 392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16 702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+ 1 310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42162" y="58003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т</a:t>
            </a:r>
            <a:r>
              <a:rPr lang="ru-RU" sz="1600" b="1" dirty="0" smtClean="0"/>
              <a:t>ыс. руб.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017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5929354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Расходы бюджета городского округа </a:t>
            </a:r>
          </a:p>
          <a:p>
            <a:pPr algn="ctr"/>
            <a:r>
              <a:rPr lang="ru-RU" sz="2200" b="1" dirty="0" smtClean="0">
                <a:latin typeface="Cambria" pitchFamily="18" charset="0"/>
              </a:rPr>
              <a:t>Сухой Лог</a:t>
            </a:r>
            <a:endParaRPr lang="ru-RU" sz="2200" b="1" dirty="0">
              <a:latin typeface="Cambria" pitchFamily="18" charset="0"/>
            </a:endParaRPr>
          </a:p>
        </p:txBody>
      </p:sp>
      <p:pic>
        <p:nvPicPr>
          <p:cNvPr id="6554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14290"/>
            <a:ext cx="2500266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14282" y="1214422"/>
            <a:ext cx="5867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</a:rPr>
              <a:t>Р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асходы 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местного бюджета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местного самоуправления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4612" y="2438387"/>
            <a:ext cx="3571900" cy="928694"/>
          </a:xfrm>
          <a:prstGeom prst="roundRect">
            <a:avLst>
              <a:gd name="adj" fmla="val 13112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Классификация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по признакам</a:t>
            </a:r>
            <a:endParaRPr lang="ru-RU" sz="19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5074" y="4187657"/>
            <a:ext cx="2357454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Экономическая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 показывает деление расходов на текущие (</a:t>
            </a:r>
            <a:r>
              <a:rPr lang="ru-RU" sz="1400" dirty="0">
                <a:latin typeface="Cambria" pitchFamily="18" charset="0"/>
              </a:rPr>
              <a:t>заработная плата, закупки товаров и услуг и др</a:t>
            </a:r>
            <a:r>
              <a:rPr lang="ru-RU" sz="1400" dirty="0" smtClean="0">
                <a:latin typeface="Cambria" pitchFamily="18" charset="0"/>
              </a:rPr>
              <a:t>.) и капитальные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4187657"/>
            <a:ext cx="2286048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Функциональная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отражает направление средств бюджета на выполнение основных функций местного самоуправления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4225763"/>
            <a:ext cx="2428892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Ведомственная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расходов по функциональной классификации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4214810" y="3500437"/>
            <a:ext cx="571504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 rot="8065304">
            <a:off x="1736009" y="3437373"/>
            <a:ext cx="786794" cy="500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 rot="2124570">
            <a:off x="6431467" y="3487470"/>
            <a:ext cx="771546" cy="500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 структура  расходов  за 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11257392"/>
              </p:ext>
            </p:extLst>
          </p:nvPr>
        </p:nvGraphicFramePr>
        <p:xfrm>
          <a:off x="323528" y="650082"/>
          <a:ext cx="864096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5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03951256"/>
              </p:ext>
            </p:extLst>
          </p:nvPr>
        </p:nvGraphicFramePr>
        <p:xfrm>
          <a:off x="142844" y="714356"/>
          <a:ext cx="900115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57256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Исполнение расходов бюджета городского округа Сухой Лог за 2015 год</a:t>
            </a:r>
            <a:b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09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42852"/>
            <a:ext cx="857256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6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Динамика расходов бюджета городского округа Сухой Лог за 2014 - 2015 годы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72313869"/>
              </p:ext>
            </p:extLst>
          </p:nvPr>
        </p:nvGraphicFramePr>
        <p:xfrm>
          <a:off x="142844" y="714356"/>
          <a:ext cx="900115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348" y="116632"/>
            <a:ext cx="7983569" cy="500066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Социально - значимые расходы в 2015 году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endParaRPr lang="ru-RU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047262"/>
              </p:ext>
            </p:extLst>
          </p:nvPr>
        </p:nvGraphicFramePr>
        <p:xfrm>
          <a:off x="714348" y="785794"/>
          <a:ext cx="7972451" cy="428218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76279"/>
                <a:gridCol w="2306685"/>
                <a:gridCol w="1989487"/>
              </a:tblGrid>
              <a:tr h="52241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2015 год - план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2015 год - факт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Всего расходов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1 453 282,7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1 431 531,0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Образование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841 716,4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831 853,5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Культура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78 965,2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78 939,4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Социальная политика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135 769,1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130 449,0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5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Физическая культура и спорт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17 933,0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17 818,0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7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Итого социально</a:t>
                      </a:r>
                      <a:r>
                        <a:rPr lang="ru-RU" sz="1600" baseline="0" dirty="0" smtClean="0"/>
                        <a:t> -значимые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1 074 383,7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1 059 059,9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3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% социально-значимых</a:t>
                      </a:r>
                      <a:r>
                        <a:rPr lang="ru-RU" sz="1600" baseline="0" dirty="0" smtClean="0"/>
                        <a:t> расходов в общей сумме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73,9%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74,0%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Прочие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378 899,0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372 471,1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% прочих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26,1%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26,0%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14348" y="5214952"/>
            <a:ext cx="8001056" cy="14544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52" b="1" dirty="0" smtClean="0">
                <a:latin typeface="Cambria" pitchFamily="18" charset="0"/>
              </a:rPr>
              <a:t>Количество учреждений, </a:t>
            </a:r>
            <a:r>
              <a:rPr lang="ru-RU" sz="1552" dirty="0" smtClean="0">
                <a:latin typeface="Cambria" pitchFamily="18" charset="0"/>
              </a:rPr>
              <a:t>оказывающих муниципальные услуги – </a:t>
            </a:r>
            <a:r>
              <a:rPr lang="ru-RU" sz="1552" b="1" dirty="0" smtClean="0">
                <a:latin typeface="Cambria" pitchFamily="18" charset="0"/>
              </a:rPr>
              <a:t>44</a:t>
            </a:r>
          </a:p>
          <a:p>
            <a:r>
              <a:rPr lang="ru-RU" sz="1552" dirty="0" smtClean="0">
                <a:latin typeface="Cambria" pitchFamily="18" charset="0"/>
              </a:rPr>
              <a:t>                    В том числе:   - бюджетные  </a:t>
            </a:r>
            <a:r>
              <a:rPr lang="ru-RU" sz="1552" b="1" dirty="0" smtClean="0">
                <a:latin typeface="Cambria" pitchFamily="18" charset="0"/>
              </a:rPr>
              <a:t>22</a:t>
            </a:r>
          </a:p>
          <a:p>
            <a:r>
              <a:rPr lang="ru-RU" sz="1552" dirty="0">
                <a:latin typeface="Cambria" pitchFamily="18" charset="0"/>
              </a:rPr>
              <a:t> </a:t>
            </a:r>
            <a:r>
              <a:rPr lang="ru-RU" sz="1552" dirty="0" smtClean="0">
                <a:latin typeface="Cambria" pitchFamily="18" charset="0"/>
              </a:rPr>
              <a:t>                                                - автономные  </a:t>
            </a:r>
            <a:r>
              <a:rPr lang="ru-RU" sz="1552" b="1" dirty="0" smtClean="0">
                <a:latin typeface="Cambria" pitchFamily="18" charset="0"/>
              </a:rPr>
              <a:t>20</a:t>
            </a:r>
            <a:r>
              <a:rPr lang="ru-RU" sz="1552" dirty="0" smtClean="0">
                <a:latin typeface="Cambria" pitchFamily="18" charset="0"/>
              </a:rPr>
              <a:t>                             </a:t>
            </a:r>
          </a:p>
          <a:p>
            <a:r>
              <a:rPr lang="ru-RU" sz="1552" dirty="0">
                <a:latin typeface="Cambria" pitchFamily="18" charset="0"/>
              </a:rPr>
              <a:t> </a:t>
            </a:r>
            <a:r>
              <a:rPr lang="ru-RU" sz="1552" dirty="0" smtClean="0">
                <a:latin typeface="Cambria" pitchFamily="18" charset="0"/>
              </a:rPr>
              <a:t>                                                -  казенные </a:t>
            </a:r>
            <a:r>
              <a:rPr lang="ru-RU" sz="1552" b="1" dirty="0" smtClean="0">
                <a:latin typeface="Cambria" pitchFamily="18" charset="0"/>
              </a:rPr>
              <a:t>2</a:t>
            </a:r>
          </a:p>
          <a:p>
            <a:pPr algn="ctr"/>
            <a:r>
              <a:rPr lang="ru-RU" sz="1552" dirty="0" smtClean="0">
                <a:latin typeface="Cambria" pitchFamily="18" charset="0"/>
              </a:rPr>
              <a:t>Количество работников занятых в бюджетной сфере –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2 004 </a:t>
            </a:r>
            <a:r>
              <a:rPr lang="ru-RU" sz="1552" dirty="0" smtClean="0">
                <a:latin typeface="Cambria" pitchFamily="18" charset="0"/>
              </a:rPr>
              <a:t>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44986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Исполнение бюджета го Сухой Лог по расходам  за 2015 год в разрезе главных распорядителей бюджетных средств (ГРБС)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43491"/>
              </p:ext>
            </p:extLst>
          </p:nvPr>
        </p:nvGraphicFramePr>
        <p:xfrm>
          <a:off x="571472" y="1214422"/>
          <a:ext cx="8143933" cy="48431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31658"/>
                <a:gridCol w="2625927"/>
                <a:gridCol w="1528774"/>
                <a:gridCol w="1628787"/>
                <a:gridCol w="1628787"/>
              </a:tblGrid>
              <a:tr h="499185"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Наименование главного распорядителя бюджетных средств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ПЛАН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ФАКТ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 отклонения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901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Администрация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497 845,8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486 884,8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97,80%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81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906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образования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790 126,5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780 263,5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98,75%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8334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908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по культуре , молодежной политике и спорту 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148 388,1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148 247,4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99,91%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499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912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Дума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3 348,0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3 046,9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91,01%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499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913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Cчетная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палата </a:t>
                      </a:r>
                      <a:endParaRPr lang="ru-RU" sz="1400" u="none" strike="noStrike" dirty="0" smtClean="0">
                        <a:latin typeface="Cambria" pitchFamily="18" charset="0"/>
                      </a:endParaRPr>
                    </a:p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городского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 148,5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2 118,3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98,60%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7399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919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Финансовое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управление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11</a:t>
                      </a:r>
                      <a:r>
                        <a:rPr lang="ru-RU" sz="1400" u="none" strike="noStrike" baseline="0" dirty="0" smtClean="0">
                          <a:latin typeface="Cambria" pitchFamily="18" charset="0"/>
                        </a:rPr>
                        <a:t> 425,9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10 970,0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96,01%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342506">
                <a:tc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   ИТОГО: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1 </a:t>
                      </a:r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453 282,7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1 </a:t>
                      </a:r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431 531,0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98,50%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Структура расходов бюджета в сфере образования, в %</a:t>
            </a:r>
            <a:endParaRPr lang="ru-RU" sz="20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1857388" cy="1428760"/>
          </a:xfrm>
          <a:prstGeom prst="rect">
            <a:avLst/>
          </a:prstGeom>
          <a:noFill/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643182"/>
            <a:ext cx="1928826" cy="1428760"/>
          </a:xfrm>
          <a:prstGeom prst="rect">
            <a:avLst/>
          </a:prstGeom>
          <a:noFill/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43182"/>
            <a:ext cx="1928826" cy="1433507"/>
          </a:xfrm>
          <a:prstGeom prst="rect">
            <a:avLst/>
          </a:prstGeom>
          <a:noFill/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643182"/>
            <a:ext cx="2000264" cy="1428760"/>
          </a:xfrm>
          <a:prstGeom prst="rect">
            <a:avLst/>
          </a:prstGeom>
          <a:noFill/>
        </p:spPr>
      </p:pic>
      <p:sp>
        <p:nvSpPr>
          <p:cNvPr id="28" name="Скругленный прямоугольник 27"/>
          <p:cNvSpPr/>
          <p:nvPr/>
        </p:nvSpPr>
        <p:spPr>
          <a:xfrm>
            <a:off x="357158" y="3929066"/>
            <a:ext cx="1928826" cy="135732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Дошкольное образование,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40,4%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(335 891,6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28860" y="3929066"/>
            <a:ext cx="1928826" cy="135732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Общее образование,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54,9%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(456 844,0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43438" y="3929066"/>
            <a:ext cx="2000264" cy="135732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Молодежная политика и оздоровление детей,   1,8%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(14 587,1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3929066"/>
            <a:ext cx="1928826" cy="135732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2,9%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(24 530,7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34" y="142852"/>
            <a:ext cx="8358246" cy="185738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Структура системы образования городского округа Сухой Лог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/>
              <a:t>   </a:t>
            </a:r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34 муниципальных учреждений образования:</a:t>
            </a:r>
          </a:p>
          <a:p>
            <a:pPr>
              <a:lnSpc>
                <a:spcPct val="120000"/>
              </a:lnSpc>
            </a:pP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                                                                    дошкольное образование – </a:t>
            </a:r>
            <a:r>
              <a:rPr lang="ru-RU" sz="1300" b="1" dirty="0" smtClean="0">
                <a:solidFill>
                  <a:schemeClr val="tx1"/>
                </a:solidFill>
                <a:latin typeface="Cambria" pitchFamily="18" charset="0"/>
              </a:rPr>
              <a:t>14</a:t>
            </a: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учреждений;</a:t>
            </a:r>
          </a:p>
          <a:p>
            <a:pPr>
              <a:lnSpc>
                <a:spcPct val="120000"/>
              </a:lnSpc>
            </a:pP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                                                                    общее образование – </a:t>
            </a:r>
            <a:r>
              <a:rPr lang="ru-RU" sz="1300" b="1" dirty="0" smtClean="0">
                <a:solidFill>
                  <a:schemeClr val="tx1"/>
                </a:solidFill>
                <a:latin typeface="Cambria" pitchFamily="18" charset="0"/>
              </a:rPr>
              <a:t>13</a:t>
            </a: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учреждений;  </a:t>
            </a:r>
          </a:p>
          <a:p>
            <a:pPr>
              <a:lnSpc>
                <a:spcPct val="120000"/>
              </a:lnSpc>
            </a:pP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                                                                    дополнительное образование – </a:t>
            </a:r>
            <a:r>
              <a:rPr lang="ru-RU" sz="1300" b="1" dirty="0" smtClean="0">
                <a:solidFill>
                  <a:schemeClr val="tx1"/>
                </a:solidFill>
                <a:latin typeface="Cambria" pitchFamily="18" charset="0"/>
              </a:rPr>
              <a:t>6</a:t>
            </a: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 учреждений;</a:t>
            </a:r>
          </a:p>
          <a:p>
            <a:pPr>
              <a:lnSpc>
                <a:spcPct val="120000"/>
              </a:lnSpc>
            </a:pP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                                                                    прочие учреждения образования – </a:t>
            </a:r>
            <a:r>
              <a:rPr lang="ru-RU" sz="1300" b="1" dirty="0" smtClean="0">
                <a:solidFill>
                  <a:schemeClr val="tx1"/>
                </a:solidFill>
                <a:latin typeface="Cambria" pitchFamily="18" charset="0"/>
              </a:rPr>
              <a:t>1</a:t>
            </a: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учреждение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/>
          </a:p>
        </p:txBody>
      </p:sp>
      <p:pic>
        <p:nvPicPr>
          <p:cNvPr id="13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60234">
            <a:off x="366538" y="736212"/>
            <a:ext cx="1339788" cy="1423523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795275"/>
              </p:ext>
            </p:extLst>
          </p:nvPr>
        </p:nvGraphicFramePr>
        <p:xfrm>
          <a:off x="857226" y="5500703"/>
          <a:ext cx="7358112" cy="1231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704"/>
                <a:gridCol w="2452704"/>
                <a:gridCol w="2452704"/>
              </a:tblGrid>
              <a:tr h="285752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2014 году:</a:t>
                      </a:r>
                    </a:p>
                  </a:txBody>
                  <a:tcPr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в 2015 году:</a:t>
                      </a:r>
                    </a:p>
                  </a:txBody>
                  <a:tcP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16 046,4 рублей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17 327,8 рублей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17 124,8 рублей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58579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857232"/>
            <a:ext cx="535785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На территории городского округа в 2015 году осуществляли деятельность 14 муниципальных детских дошкольных образовательных учреждений, в том числе: </a:t>
            </a:r>
          </a:p>
          <a:p>
            <a:pPr algn="ctr"/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9 автономных и 4 бюджетных и 1 казенное.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357826"/>
            <a:ext cx="203594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4" descr="http://im5-tub-ru.yandex.net/i?id=516822819-3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714752"/>
            <a:ext cx="2028363" cy="14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48739"/>
              </p:ext>
            </p:extLst>
          </p:nvPr>
        </p:nvGraphicFramePr>
        <p:xfrm>
          <a:off x="428596" y="2490976"/>
          <a:ext cx="6143667" cy="3098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1767"/>
                <a:gridCol w="928694"/>
                <a:gridCol w="1285884"/>
                <a:gridCol w="1357322"/>
              </a:tblGrid>
              <a:tr h="288032">
                <a:tc rowSpan="2"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Ед. изм.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7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558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Cambria" pitchFamily="18" charset="0"/>
                        </a:rPr>
                        <a:t>Численность воспитанников ДОУ от 1,5 до 7 лет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itchFamily="18" charset="0"/>
                        </a:rPr>
                        <a:t>человек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3208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3180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Cambria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300" b="1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300" b="1" dirty="0" smtClean="0">
                          <a:latin typeface="Cambria" pitchFamily="18" charset="0"/>
                        </a:rPr>
                        <a:t>муниципальных ДОУ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тыс.руб.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105,6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Cambria" pitchFamily="18" charset="0"/>
                        </a:rPr>
                        <a:t>Среднемесячная  заработная плата</a:t>
                      </a:r>
                      <a:r>
                        <a:rPr lang="ru-RU" sz="1300" b="1" baseline="0" dirty="0" smtClean="0">
                          <a:latin typeface="Cambria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руб.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  <a:cs typeface="Times New Roman" pitchFamily="18" charset="0"/>
                        </a:rPr>
                        <a:t>27 060,0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  <a:cs typeface="Times New Roman" pitchFamily="18" charset="0"/>
                        </a:rPr>
                        <a:t>27 945,0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071678"/>
            <a:ext cx="2071702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21666685"/>
              </p:ext>
            </p:extLst>
          </p:nvPr>
        </p:nvGraphicFramePr>
        <p:xfrm>
          <a:off x="5929322" y="142852"/>
          <a:ext cx="321467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75702" y="5673324"/>
            <a:ext cx="53578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В рамках подпрограммы «Дошкольное образование» в городском округе  Сухой Лог было израсходовано 120,0 тыс. рублей на открытие 20 дополнительных мест в двух ДОУ – МАДОУ №38 (15 мест) и МАДОУ №44 (5 мест).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5857916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928670"/>
            <a:ext cx="57864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городского округа Сухой Лог в 2015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458610"/>
              </p:ext>
            </p:extLst>
          </p:nvPr>
        </p:nvGraphicFramePr>
        <p:xfrm>
          <a:off x="571472" y="2420888"/>
          <a:ext cx="7929618" cy="21865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10162"/>
                <a:gridCol w="853941"/>
                <a:gridCol w="1116745"/>
                <a:gridCol w="1048770"/>
              </a:tblGrid>
              <a:tr h="36517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5012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5146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  <a:tr h="7486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86,2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53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Среднемесячная  заработная плата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работников муниципальных общеобразовательных учреждений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30 166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30 973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4" descr="http://im0-tub-ru.yandex.net/i?id=323289987-4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72074"/>
            <a:ext cx="2143140" cy="16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http://im3-tub-ru.yandex.net/i?id=389757359-0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072074"/>
            <a:ext cx="2143140" cy="16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5" descr="http://im2-tub-ru.yandex.net/i?id=626451437-0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072074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86826594"/>
              </p:ext>
            </p:extLst>
          </p:nvPr>
        </p:nvGraphicFramePr>
        <p:xfrm>
          <a:off x="6000760" y="142852"/>
          <a:ext cx="3143240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39552" y="476672"/>
            <a:ext cx="8136904" cy="601703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dirty="0" smtClean="0"/>
              <a:t> </a:t>
            </a:r>
            <a:r>
              <a:rPr lang="ru-RU" altLang="ru-RU" b="1" dirty="0">
                <a:solidFill>
                  <a:srgbClr val="7030A0"/>
                </a:solidFill>
                <a:latin typeface="Cambria" panose="02040503050406030204" pitchFamily="18" charset="0"/>
                <a:cs typeface="Aharoni" pitchFamily="2" charset="-79"/>
              </a:rPr>
              <a:t>Уважаемые жители </a:t>
            </a:r>
            <a:r>
              <a:rPr lang="ru-RU" altLang="ru-RU" b="1" dirty="0" smtClean="0">
                <a:solidFill>
                  <a:srgbClr val="7030A0"/>
                </a:solidFill>
                <a:latin typeface="Cambria" panose="02040503050406030204" pitchFamily="18" charset="0"/>
                <a:cs typeface="Aharoni" pitchFamily="2" charset="-79"/>
              </a:rPr>
              <a:t>городского округа!</a:t>
            </a:r>
            <a:endParaRPr lang="ru-RU" altLang="ru-RU" b="1" dirty="0">
              <a:solidFill>
                <a:srgbClr val="7030A0"/>
              </a:solidFill>
              <a:latin typeface="Cambria" panose="02040503050406030204" pitchFamily="18" charset="0"/>
              <a:cs typeface="Aharoni" pitchFamily="2" charset="-79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Aharoni" pitchFamily="2" charset="-79"/>
              </a:rPr>
              <a:t>           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Представляем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вам в краткой и доступной форме основные параметры исполнения местного бюджета за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2015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Здесь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наиболее полно предоставлена информация о расходовании средств  местного бюджета в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образовании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жилищно–коммунальном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хозяйстве и в сфере поддержки граждан.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Представлена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о расходах местного бюджета на детские сады,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школы, физическую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культуру и спорт, дорожное хозяйство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Представленная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предназначена для широкого круга пользователей и будет интересна и полезна как студентам, педагогам,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молодым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семьям, так и муниципальным служащим, пенсионерам и другим категориям населения, так как бюджет городского округа затрагивает интересы каждого жителя Сухого Лога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ru-RU" altLang="ru-RU" sz="1600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Мы 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основные показатели бюджета городского округа</a:t>
            </a:r>
            <a:r>
              <a:rPr lang="ru-RU" altLang="ru-RU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...</a:t>
            </a:r>
          </a:p>
          <a:p>
            <a:pPr algn="just" eaLnBrk="1" hangingPunct="1"/>
            <a:endParaRPr lang="ru-RU" altLang="ru-RU" sz="16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60007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sp>
        <p:nvSpPr>
          <p:cNvPr id="3" name="Прямоугольник 9"/>
          <p:cNvSpPr>
            <a:spLocks noChangeArrowheads="1"/>
          </p:cNvSpPr>
          <p:nvPr/>
        </p:nvSpPr>
        <p:spPr bwMode="auto">
          <a:xfrm>
            <a:off x="428596" y="1071546"/>
            <a:ext cx="8077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2015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году на территории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городского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округа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Сухой Лог функционировало 6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муниципальных образовательных </a:t>
            </a: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Cambria" pitchFamily="18" charset="0"/>
                <a:cs typeface="Times New Roman" pitchFamily="18" charset="0"/>
              </a:rPr>
              <a:t>учреждений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дополнительного образования детей, </a:t>
            </a: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Cambria" pitchFamily="18" charset="0"/>
                <a:cs typeface="Times New Roman" pitchFamily="18" charset="0"/>
              </a:rPr>
              <a:t>из них 2 автономных учреждения, 4 бюджетных:</a:t>
            </a:r>
          </a:p>
          <a:p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 МАУДО дополнительного образования «Детско-юношеская спортивная    школа»;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 МАУДО «Центр дополнительного образования»; </a:t>
            </a: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МБОУ ДОД «Сухоложская детская музыкальная школа»;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МБОУ ДОД «Сухоложская детская школа искусств №1»;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МБОУ ДОД «Детско-юношеская спортивная школа «Олимпик»;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МБУ «Городской молодежный центр».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Рисунок 10" descr="http://im6-tub-ru.yandex.net/i?id=108840490-3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072074"/>
            <a:ext cx="2040779" cy="15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Рисунок 11" descr="http://im4-tub-ru.yandex.net/i?id=42886119-2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714884"/>
            <a:ext cx="1927973" cy="15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9948" name="Picture 12" descr="C:\Documents and Settings\Светлана\Local Settings\Temporary Internet Files\Content.IE5\Y9VG143M\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072074"/>
            <a:ext cx="2071702" cy="15537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9959" name="Picture 23" descr="&amp;Mcy;&amp;Acy;&amp;Ucy;&amp;Dcy;&amp;Ocy; &amp;TScy;&amp;Dcy;&amp;O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85728"/>
            <a:ext cx="2143138" cy="150019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2000264" cy="140205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Рисунок 7" descr="http://im4-tub-ru.yandex.net/i?id=171533812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21848"/>
            <a:ext cx="2000263" cy="150019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2000264" cy="15001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69" name="Picture 5" descr="C:\Documents and Settings\Светлана\Local Settings\Temporary Internet Files\Content.IE5\Y9VG143M\detskiy_gorodok_ribakov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5214950"/>
            <a:ext cx="2071702" cy="14287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1" name="Picture 7" descr="C:\Documents and Settings\Светлана\Local Settings\Temporary Internet Files\Content.IE5\UVYVIHEN\IMG_031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5214950"/>
            <a:ext cx="1928826" cy="1446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2" name="Picture 8" descr="C:\Documents and Settings\Светлана\Local Settings\Temporary Internet Files\Content.IE5\UVYVIHEN\Riasna0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214950"/>
            <a:ext cx="2071702" cy="14231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298" y="152400"/>
            <a:ext cx="6357982" cy="415498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i="1" dirty="0">
                <a:latin typeface="Cambria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366897"/>
              </p:ext>
            </p:extLst>
          </p:nvPr>
        </p:nvGraphicFramePr>
        <p:xfrm>
          <a:off x="2500298" y="714356"/>
          <a:ext cx="6357981" cy="2041222"/>
        </p:xfrm>
        <a:graphic>
          <a:graphicData uri="http://schemas.openxmlformats.org/drawingml/2006/table">
            <a:tbl>
              <a:tblPr firstRow="1" bandRow="1"/>
              <a:tblGrid>
                <a:gridCol w="3429024"/>
                <a:gridCol w="1000132"/>
                <a:gridCol w="1000132"/>
                <a:gridCol w="928693"/>
              </a:tblGrid>
              <a:tr h="214314">
                <a:tc rowSpan="2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2014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789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14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Молодежная политика и оздоровление детей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13 791,85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14 587,1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anose="02040503050406030204" pitchFamily="18" charset="0"/>
                        </a:rPr>
                        <a:t>14 587,1</a:t>
                      </a:r>
                      <a:endParaRPr lang="ru-RU" sz="13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33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в том числе: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 за счет средств областного бюджета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10 321,40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300" dirty="0" smtClean="0">
                          <a:latin typeface="Cambria" pitchFamily="18" charset="0"/>
                        </a:rPr>
                        <a:t>10 959,7</a:t>
                      </a:r>
                      <a:endParaRPr lang="ru-RU" sz="13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anose="02040503050406030204" pitchFamily="18" charset="0"/>
                        </a:rPr>
                        <a:t>10 959,7</a:t>
                      </a:r>
                      <a:endParaRPr lang="ru-RU" sz="13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33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 за счет средств местного бюджета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3 470,45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300" dirty="0" smtClean="0">
                          <a:latin typeface="Cambria" pitchFamily="18" charset="0"/>
                        </a:rPr>
                        <a:t>3 627,4</a:t>
                      </a:r>
                      <a:endParaRPr lang="ru-RU" sz="13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anose="02040503050406030204" pitchFamily="18" charset="0"/>
                        </a:rPr>
                        <a:t>3 627,4</a:t>
                      </a:r>
                      <a:endParaRPr lang="ru-RU" sz="13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2500298" y="2996952"/>
            <a:ext cx="6357982" cy="19389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Расходы на летнюю оздоровительную компанию в 2015 году составили 14 092,1 тыс. руб. Общее </a:t>
            </a:r>
            <a:r>
              <a:rPr lang="ru-RU" sz="1700" dirty="0">
                <a:latin typeface="Cambria" pitchFamily="18" charset="0"/>
                <a:cs typeface="Times New Roman" pitchFamily="18" charset="0"/>
              </a:rPr>
              <a:t>количество </a:t>
            </a: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детей, оздоровленных </a:t>
            </a:r>
            <a:r>
              <a:rPr lang="ru-RU" sz="1700" dirty="0">
                <a:latin typeface="Cambria" pitchFamily="18" charset="0"/>
                <a:cs typeface="Times New Roman" pitchFamily="18" charset="0"/>
              </a:rPr>
              <a:t>за летний период составило </a:t>
            </a: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2960</a:t>
            </a:r>
            <a:r>
              <a:rPr lang="ru-RU" sz="17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человек: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 в лагерях дневного пребывания – </a:t>
            </a:r>
            <a:r>
              <a:rPr lang="ru-RU" sz="17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1820</a:t>
            </a:r>
            <a:r>
              <a:rPr lang="ru-RU" sz="17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 в загородных лагерях – </a:t>
            </a:r>
            <a:r>
              <a:rPr lang="ru-RU" sz="17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350</a:t>
            </a: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 в детских санаториях – </a:t>
            </a:r>
            <a:r>
              <a:rPr lang="ru-RU" sz="17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190</a:t>
            </a: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 другие формы отдыха – 600 человек.</a:t>
            </a:r>
            <a:endParaRPr lang="ru-RU" sz="17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2500306"/>
            <a:ext cx="8229600" cy="13573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2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214290"/>
            <a:ext cx="8358246" cy="635798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Расходы  из  других  уровней бюджета по разделу  «Образование»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1357298"/>
            <a:ext cx="2060302" cy="149563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ambria" pitchFamily="18" charset="0"/>
              </a:rPr>
              <a:t>Расходы в части обеспечения гос.гарантий  прав граждан на получение образования –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188 005,5 тыс. руб.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357298"/>
            <a:ext cx="2160240" cy="149563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ambria" pitchFamily="18" charset="0"/>
              </a:rPr>
              <a:t>Расходы по организации питания в муниципальных общеобразовательных организациях –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30 108,0 тыс. руб.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35796" y="3212975"/>
            <a:ext cx="1656184" cy="298737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Расходы на создание условий для занятия физической  культурой и спортом в сельской местности – </a:t>
            </a:r>
          </a:p>
          <a:p>
            <a:pPr algn="ctr"/>
            <a:r>
              <a:rPr lang="ru-RU" sz="1200" b="1" dirty="0" smtClean="0"/>
              <a:t>1 058,2 тыс. руб. </a:t>
            </a:r>
            <a:r>
              <a:rPr lang="ru-RU" sz="1200" dirty="0" smtClean="0"/>
              <a:t>(Капитальный ремонт спортивного зала МБОУ «СОШ №3» п. Алтынай)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27503" y="3212976"/>
            <a:ext cx="1843138" cy="298737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Расходы на модернизацию  системы общего образования – </a:t>
            </a:r>
          </a:p>
          <a:p>
            <a:pPr algn="ctr"/>
            <a:r>
              <a:rPr lang="ru-RU" sz="1100" b="1" dirty="0" smtClean="0"/>
              <a:t>634,5 тыс. руб. </a:t>
            </a:r>
          </a:p>
          <a:p>
            <a:pPr algn="ctr"/>
            <a:r>
              <a:rPr lang="ru-RU" sz="1100" dirty="0" smtClean="0"/>
              <a:t>(приобретено 2  автобуса для подвоза обучающихся в МАОУ СОШ №4 с. Курьи, в МБДОУ №23 с. Знаменское;</a:t>
            </a:r>
          </a:p>
          <a:p>
            <a:pPr algn="ctr"/>
            <a:r>
              <a:rPr lang="ru-RU" sz="1100" b="1" dirty="0" smtClean="0"/>
              <a:t>997,2 тыс. руб.</a:t>
            </a:r>
          </a:p>
          <a:p>
            <a:pPr algn="ctr"/>
            <a:r>
              <a:rPr lang="ru-RU" sz="1100" dirty="0" smtClean="0"/>
              <a:t>(на создание условий для образования детей-инвалидов в МАОУ  Гимназия №1»)</a:t>
            </a:r>
            <a:endParaRPr lang="ru-RU" sz="11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3212975"/>
            <a:ext cx="1800200" cy="298737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Расходы на поддержку образовательных учреждений, </a:t>
            </a:r>
          </a:p>
          <a:p>
            <a:pPr algn="ctr"/>
            <a:r>
              <a:rPr lang="ru-RU" sz="1100" dirty="0" smtClean="0"/>
              <a:t>реализующих  образовательные программы естественно-научного цикла  – </a:t>
            </a:r>
          </a:p>
          <a:p>
            <a:pPr algn="ctr"/>
            <a:r>
              <a:rPr lang="ru-RU" sz="1100" b="1" dirty="0" smtClean="0"/>
              <a:t>1 430,0 тыс. руб.</a:t>
            </a:r>
            <a:r>
              <a:rPr lang="ru-RU" sz="1100" dirty="0" smtClean="0"/>
              <a:t> </a:t>
            </a:r>
          </a:p>
          <a:p>
            <a:pPr algn="ctr"/>
            <a:r>
              <a:rPr lang="ru-RU" sz="1100" dirty="0" smtClean="0"/>
              <a:t>(Оснащен кабинет физики и приобретены комплекты для 3</a:t>
            </a:r>
            <a:r>
              <a:rPr lang="en-US" sz="1100" dirty="0" smtClean="0"/>
              <a:t>D</a:t>
            </a:r>
            <a:r>
              <a:rPr lang="ru-RU" sz="1100" dirty="0" smtClean="0"/>
              <a:t> –принтеров в МАОУ «Лицей №17» и МАОУ «СОШ №2»)</a:t>
            </a:r>
            <a:endParaRPr lang="ru-RU" sz="1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1357298"/>
            <a:ext cx="2131170" cy="149563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ambria" pitchFamily="18" charset="0"/>
              </a:rPr>
              <a:t>Расходы на организацию летнего отдыха детей в каникулярное время  – </a:t>
            </a:r>
            <a:r>
              <a:rPr lang="ru-RU" sz="1200" b="1" dirty="0" smtClean="0">
                <a:latin typeface="Cambria" pitchFamily="18" charset="0"/>
              </a:rPr>
              <a:t>10 851,7 тыс. руб.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6320" y="3212975"/>
            <a:ext cx="1656184" cy="298737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Расходы на поддержку по бесплатному получению доп. образования детям-сиротам, детям без попечения родителей, нуждающихся в соц. поддержке в детской школе искусств и детской муз. школе – </a:t>
            </a:r>
          </a:p>
          <a:p>
            <a:pPr algn="ctr"/>
            <a:r>
              <a:rPr lang="ru-RU" sz="1100" b="1" dirty="0" smtClean="0"/>
              <a:t>2 272,6 тыс. руб.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6739" y="133304"/>
            <a:ext cx="5643602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Cambria" pitchFamily="18" charset="0"/>
              </a:rPr>
              <a:t>КУЛЬТУРА</a:t>
            </a:r>
            <a:endParaRPr lang="ru-RU" sz="3000" dirty="0">
              <a:latin typeface="Cambria" pitchFamily="18" charset="0"/>
            </a:endParaRP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509212" y="692696"/>
            <a:ext cx="7572428" cy="167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На территории городского округа осуществляют деятельность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latin typeface="Cambria" pitchFamily="18" charset="0"/>
              </a:rPr>
              <a:t>    8 муниципальных учреждений культуры: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latin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200" dirty="0" smtClean="0">
                <a:latin typeface="Cambria" pitchFamily="18" charset="0"/>
              </a:rPr>
              <a:t>МБУ «Сухоложская централиз. библиотечная система»  – </a:t>
            </a:r>
            <a:r>
              <a:rPr lang="ru-RU" sz="1200" b="1" dirty="0" smtClean="0">
                <a:latin typeface="Cambria" pitchFamily="18" charset="0"/>
              </a:rPr>
              <a:t>1</a:t>
            </a:r>
            <a:r>
              <a:rPr lang="ru-RU" sz="1200" dirty="0" smtClean="0">
                <a:latin typeface="Cambria" pitchFamily="18" charset="0"/>
              </a:rPr>
              <a:t>  учреждение (</a:t>
            </a:r>
            <a:r>
              <a:rPr lang="ru-RU" sz="1200" b="1" dirty="0" smtClean="0">
                <a:latin typeface="Cambria" pitchFamily="18" charset="0"/>
              </a:rPr>
              <a:t>12</a:t>
            </a:r>
            <a:r>
              <a:rPr lang="ru-RU" sz="1200" dirty="0" smtClean="0">
                <a:latin typeface="Cambria" pitchFamily="18" charset="0"/>
              </a:rPr>
              <a:t> филиалов);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Cambria" pitchFamily="18" charset="0"/>
              </a:rPr>
              <a:t> МБУ «Сухоложский историко-краеведческий музей» – </a:t>
            </a:r>
            <a:r>
              <a:rPr lang="ru-RU" sz="1200" b="1" dirty="0" smtClean="0">
                <a:latin typeface="Cambria" pitchFamily="18" charset="0"/>
              </a:rPr>
              <a:t>1 </a:t>
            </a:r>
            <a:r>
              <a:rPr lang="ru-RU" sz="1200" dirty="0" smtClean="0">
                <a:latin typeface="Cambria" pitchFamily="18" charset="0"/>
              </a:rPr>
              <a:t> учреждение;  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Cambria" pitchFamily="18" charset="0"/>
              </a:rPr>
              <a:t> МБУК «Камерный хор»  - </a:t>
            </a:r>
            <a:r>
              <a:rPr lang="ru-RU" sz="1200" b="1" dirty="0" smtClean="0">
                <a:latin typeface="Cambria" pitchFamily="18" charset="0"/>
              </a:rPr>
              <a:t>1</a:t>
            </a:r>
            <a:r>
              <a:rPr lang="ru-RU" sz="1200" dirty="0" smtClean="0">
                <a:latin typeface="Cambria" pitchFamily="18" charset="0"/>
              </a:rPr>
              <a:t>  учреждение;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Cambria" pitchFamily="18" charset="0"/>
              </a:rPr>
              <a:t> МБУ «Организационный центр учреждений культуры» – </a:t>
            </a:r>
            <a:r>
              <a:rPr lang="ru-RU" sz="1200" b="1" dirty="0" smtClean="0">
                <a:latin typeface="Cambria" pitchFamily="18" charset="0"/>
              </a:rPr>
              <a:t>1</a:t>
            </a:r>
            <a:r>
              <a:rPr lang="ru-RU" sz="1200" dirty="0" smtClean="0">
                <a:latin typeface="Cambria" pitchFamily="18" charset="0"/>
              </a:rPr>
              <a:t> учреждение;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Cambria" pitchFamily="18" charset="0"/>
              </a:rPr>
              <a:t> Дома культуры – </a:t>
            </a:r>
            <a:r>
              <a:rPr lang="ru-RU" sz="1200" b="1" dirty="0" smtClean="0">
                <a:latin typeface="Cambria" pitchFamily="18" charset="0"/>
              </a:rPr>
              <a:t>4</a:t>
            </a:r>
            <a:r>
              <a:rPr lang="ru-RU" sz="1200" dirty="0" smtClean="0">
                <a:latin typeface="Cambria" pitchFamily="18" charset="0"/>
              </a:rPr>
              <a:t> учреждения с </a:t>
            </a:r>
            <a:r>
              <a:rPr lang="ru-RU" sz="1200" b="1" dirty="0" smtClean="0">
                <a:latin typeface="Cambria" pitchFamily="18" charset="0"/>
              </a:rPr>
              <a:t>7</a:t>
            </a:r>
            <a:r>
              <a:rPr lang="ru-RU" sz="1200" dirty="0" smtClean="0">
                <a:latin typeface="Cambria" pitchFamily="18" charset="0"/>
              </a:rPr>
              <a:t> структурными подразделениями.</a:t>
            </a:r>
            <a:endParaRPr lang="ru-RU" sz="1200" b="1" dirty="0">
              <a:latin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58789"/>
              </p:ext>
            </p:extLst>
          </p:nvPr>
        </p:nvGraphicFramePr>
        <p:xfrm>
          <a:off x="486739" y="2420888"/>
          <a:ext cx="8286806" cy="3066668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5453413"/>
                <a:gridCol w="994247"/>
                <a:gridCol w="1008112"/>
                <a:gridCol w="831034"/>
              </a:tblGrid>
              <a:tr h="21374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65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78 965,2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78 939,4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99,97 %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Организация деятельности городского музея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2 695,0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2 695,0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Организация библиотечного обслуживания, в том числе: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 - информатизация библиот. системы (комплектование книжных фондов, приобретение компьютерного оборудования, электронных версий книг)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12 166,6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344,6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12 166,6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344,6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Организация деятельности домов культуры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45 464,7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45 464,7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Оказание государственной поддержки на конкурсной основе муниципальным учреждениям культуры Свердловской области (гранты)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300,0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300,0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4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Проведение мероприятий в сфере культуры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3 466,9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3 466,9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7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Капитальный ремонт зданий и помещений, укрепление и развитие материально-технической базы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4 664,0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4 664,0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Управление культурой, прочие учреждения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10 208,0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10 182,2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99,8%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682120"/>
              </p:ext>
            </p:extLst>
          </p:nvPr>
        </p:nvGraphicFramePr>
        <p:xfrm>
          <a:off x="755577" y="5661248"/>
          <a:ext cx="7704856" cy="92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325"/>
                <a:gridCol w="1196402"/>
                <a:gridCol w="1152129"/>
              </a:tblGrid>
              <a:tr h="365760">
                <a:tc>
                  <a:txBody>
                    <a:bodyPr/>
                    <a:lstStyle/>
                    <a:p>
                      <a:endParaRPr lang="ru-RU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2014 год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2015 год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3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Объем расходов бюджета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на культуру на 1 жителя, руб.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1 702,0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1 625,0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Средняя заработная плата работников учреждения культуры, руб.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20 091,0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23 474,0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42574621"/>
              </p:ext>
            </p:extLst>
          </p:nvPr>
        </p:nvGraphicFramePr>
        <p:xfrm>
          <a:off x="6516216" y="28575"/>
          <a:ext cx="271464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2578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http://im7-tub-ru.yandex.net/i?id=423179130-2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2863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286388"/>
            <a:ext cx="2148475" cy="14287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214290"/>
            <a:ext cx="557216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mbria" pitchFamily="18" charset="0"/>
              </a:rPr>
              <a:t>Физическая культура и спорт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682200" y="908763"/>
            <a:ext cx="5112568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b="1" dirty="0">
                <a:latin typeface="Cambria" pitchFamily="18" charset="0"/>
                <a:cs typeface="Times New Roman" pitchFamily="18" charset="0"/>
              </a:rPr>
              <a:t>На территории городского округа </a:t>
            </a:r>
            <a:r>
              <a:rPr lang="ru-RU" sz="1700" b="1" dirty="0" smtClean="0">
                <a:latin typeface="Cambria" pitchFamily="18" charset="0"/>
                <a:cs typeface="Times New Roman" pitchFamily="18" charset="0"/>
              </a:rPr>
              <a:t> Сухой Лог осуществляют свою деятельность МБОУ СК «Здоровье» и МБОУ ДОД ДЮСШ «Олимпик».</a:t>
            </a:r>
            <a:endParaRPr lang="ru-RU" sz="1700" b="1" dirty="0">
              <a:latin typeface="Cambria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69642"/>
              </p:ext>
            </p:extLst>
          </p:nvPr>
        </p:nvGraphicFramePr>
        <p:xfrm>
          <a:off x="285720" y="4429132"/>
          <a:ext cx="8610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4967262"/>
              </a:tblGrid>
              <a:tr h="609600">
                <a:tc>
                  <a:txBody>
                    <a:bodyPr/>
                    <a:lstStyle/>
                    <a:p>
                      <a:r>
                        <a:rPr lang="ru-RU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r>
                        <a:rPr lang="ru-RU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2014 году: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282,4 рубля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в 2015 году: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– 369,2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рублей         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– 366,8 рублей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820665795"/>
              </p:ext>
            </p:extLst>
          </p:nvPr>
        </p:nvGraphicFramePr>
        <p:xfrm>
          <a:off x="5929322" y="-63550"/>
          <a:ext cx="3143272" cy="194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90222" y="1785926"/>
            <a:ext cx="8501122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300" dirty="0" smtClean="0">
                <a:latin typeface="Cambria" pitchFamily="18" charset="0"/>
              </a:rPr>
              <a:t>Расходы на содержание и обеспечение деятельности учреждений физической культуры и спорта –  11 110,0     тыс. руб.</a:t>
            </a:r>
          </a:p>
          <a:p>
            <a:pPr>
              <a:lnSpc>
                <a:spcPct val="110000"/>
              </a:lnSpc>
            </a:pPr>
            <a:r>
              <a:rPr lang="ru-RU" sz="1300" dirty="0" smtClean="0">
                <a:latin typeface="Cambria" pitchFamily="18" charset="0"/>
              </a:rPr>
              <a:t>На проведение спортивных мероприятий городского округа Сухой Лог направлено 1 988,0 </a:t>
            </a:r>
            <a:r>
              <a:rPr lang="ru-RU" sz="1300" dirty="0">
                <a:latin typeface="Cambria" pitchFamily="18" charset="0"/>
              </a:rPr>
              <a:t> </a:t>
            </a:r>
            <a:r>
              <a:rPr lang="ru-RU" sz="1300" dirty="0" smtClean="0">
                <a:latin typeface="Cambria" pitchFamily="18" charset="0"/>
              </a:rPr>
              <a:t>тыс. руб.</a:t>
            </a:r>
          </a:p>
          <a:p>
            <a:pPr>
              <a:lnSpc>
                <a:spcPct val="110000"/>
              </a:lnSpc>
            </a:pPr>
            <a:r>
              <a:rPr lang="ru-RU" sz="1300" dirty="0" smtClean="0">
                <a:latin typeface="Cambria" pitchFamily="18" charset="0"/>
              </a:rPr>
              <a:t>На ремонты и оснащение оборудованием учреждений физической культуры и спорта направлено </a:t>
            </a:r>
          </a:p>
          <a:p>
            <a:pPr>
              <a:lnSpc>
                <a:spcPct val="110000"/>
              </a:lnSpc>
            </a:pPr>
            <a:r>
              <a:rPr lang="ru-RU" sz="1300" dirty="0" smtClean="0">
                <a:latin typeface="Cambria" pitchFamily="18" charset="0"/>
              </a:rPr>
              <a:t>4 719,9 тыс. руб., в том числе: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Cambria" pitchFamily="18" charset="0"/>
              </a:rPr>
              <a:t> Ремонт помещений  спортивно-оздоровительного центра «Богатырь», приобретение  спортивного оборудования и инвентаря – 2 700,0 тыс. руб.;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Cambria" pitchFamily="18" charset="0"/>
              </a:rPr>
              <a:t> Ремонт раздевалок в павильоне стадиона «Олимпик» – 1 001,0 тыс. руб.;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Cambria" pitchFamily="18" charset="0"/>
              </a:rPr>
              <a:t> За счет Резервного фонда Правительства СО приобретен спортинвентарь для СК «Здоровье» - 60,0 тыс. руб.;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1300" dirty="0">
                <a:latin typeface="Cambria" pitchFamily="18" charset="0"/>
              </a:rPr>
              <a:t> </a:t>
            </a:r>
            <a:r>
              <a:rPr lang="ru-RU" sz="1300" dirty="0" smtClean="0">
                <a:latin typeface="Cambria" pitchFamily="18" charset="0"/>
              </a:rPr>
              <a:t>Приведены в соответствие с требованиями пожарной безопасности и санитарного законодательства здания и сооружения – 959,0 тыс. руб.</a:t>
            </a:r>
          </a:p>
          <a:p>
            <a:pPr>
              <a:lnSpc>
                <a:spcPct val="110000"/>
              </a:lnSpc>
            </a:pPr>
            <a:r>
              <a:rPr lang="ru-RU" sz="1400" dirty="0" smtClean="0">
                <a:latin typeface="Cambria" pitchFamily="18" charset="0"/>
              </a:rPr>
              <a:t> </a:t>
            </a:r>
            <a:endParaRPr lang="ru-RU" sz="1400" dirty="0">
              <a:latin typeface="Cambria" pitchFamily="18" charset="0"/>
            </a:endParaRPr>
          </a:p>
        </p:txBody>
      </p:sp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286388"/>
            <a:ext cx="214638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821537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Расходы на социальную политику, произведенные в 2015 году составили  130 449,0 тыс. руб.</a:t>
            </a:r>
            <a:r>
              <a:rPr lang="ru-RU" sz="2400" b="1" i="1" dirty="0" smtClean="0"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(96%)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54161923"/>
              </p:ext>
            </p:extLst>
          </p:nvPr>
        </p:nvGraphicFramePr>
        <p:xfrm>
          <a:off x="467544" y="1052736"/>
          <a:ext cx="824786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2340"/>
              </p:ext>
            </p:extLst>
          </p:nvPr>
        </p:nvGraphicFramePr>
        <p:xfrm>
          <a:off x="571472" y="4286256"/>
          <a:ext cx="8001056" cy="217477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0211"/>
                <a:gridCol w="1328747"/>
                <a:gridCol w="1357322"/>
                <a:gridCol w="3714776"/>
              </a:tblGrid>
              <a:tr h="885508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Расходы на 1 жителя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городского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округа Сухой Лог, 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тыс. руб.</a:t>
                      </a:r>
                      <a:endParaRPr lang="ru-RU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Расходы по публично-нормативным обязательствам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в 2015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году</a:t>
                      </a:r>
                      <a:endParaRPr lang="ru-RU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20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2014 год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2015 год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itchFamily="18" charset="0"/>
                        </a:rPr>
                        <a:t>Ежемесячные  выплаты Почетным гражданам города  420,0</a:t>
                      </a:r>
                      <a:r>
                        <a:rPr lang="ru-RU" baseline="0" dirty="0" smtClean="0">
                          <a:latin typeface="Cambria" pitchFamily="18" charset="0"/>
                        </a:rPr>
                        <a:t> тыс. руб.</a:t>
                      </a:r>
                      <a:endParaRPr lang="ru-RU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004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2382,0                                   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план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факт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8856">
                <a:tc vMerge="1">
                  <a:txBody>
                    <a:bodyPr/>
                    <a:lstStyle/>
                    <a:p>
                      <a:pPr algn="l"/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2795,0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2685,5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6983" y="4201586"/>
            <a:ext cx="5976664" cy="11926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Cambria" pitchFamily="18" charset="0"/>
              </a:rPr>
              <a:t>Мероприятия по модернизации коммунальной инфраструктуры -</a:t>
            </a:r>
          </a:p>
          <a:p>
            <a:pPr algn="ctr"/>
            <a:r>
              <a:rPr lang="ru-RU" sz="1300" b="1" dirty="0" smtClean="0">
                <a:latin typeface="Cambria" pitchFamily="18" charset="0"/>
              </a:rPr>
              <a:t>105 236,8 тыс. руб. в том числе:</a:t>
            </a:r>
          </a:p>
          <a:p>
            <a:pPr algn="ctr"/>
            <a:r>
              <a:rPr lang="ru-RU" sz="1300" dirty="0" smtClean="0">
                <a:latin typeface="Cambria" pitchFamily="18" charset="0"/>
              </a:rPr>
              <a:t>из областного бюджета – 94 713,1 тыс. руб. ;</a:t>
            </a:r>
          </a:p>
          <a:p>
            <a:pPr algn="ctr"/>
            <a:r>
              <a:rPr lang="ru-RU" sz="1300" dirty="0" smtClean="0">
                <a:latin typeface="Cambria" pitchFamily="18" charset="0"/>
              </a:rPr>
              <a:t>из местного бюджета – 10 523,7 тыс. руб.;</a:t>
            </a:r>
          </a:p>
          <a:p>
            <a:pPr algn="ctr"/>
            <a:endParaRPr lang="ru-RU" sz="1300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935238"/>
            <a:ext cx="5976664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Cambria" pitchFamily="18" charset="0"/>
              </a:rPr>
              <a:t>Реализация муниципальной программы по энергосбережению и повышению энергетической эффективности - 27 825,1 тыс. руб. </a:t>
            </a:r>
          </a:p>
          <a:p>
            <a:pPr algn="ctr"/>
            <a:r>
              <a:rPr lang="ru-RU" sz="1300" b="1" dirty="0" smtClean="0">
                <a:latin typeface="Cambria" pitchFamily="18" charset="0"/>
              </a:rPr>
              <a:t>в том числе:</a:t>
            </a:r>
          </a:p>
          <a:p>
            <a:pPr algn="ctr"/>
            <a:r>
              <a:rPr lang="ru-RU" sz="1300" dirty="0" smtClean="0">
                <a:latin typeface="Cambria" pitchFamily="18" charset="0"/>
              </a:rPr>
              <a:t>из областного бюджета – 25 042,6 тыс. руб. ;</a:t>
            </a:r>
          </a:p>
          <a:p>
            <a:pPr algn="ctr"/>
            <a:r>
              <a:rPr lang="ru-RU" sz="1300" dirty="0" smtClean="0">
                <a:latin typeface="Cambria" pitchFamily="18" charset="0"/>
              </a:rPr>
              <a:t>из местного бюджета – 2 782,5 тыс. руб.</a:t>
            </a:r>
            <a:endParaRPr lang="ru-RU" sz="1300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84" y="5593493"/>
            <a:ext cx="597666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 smtClean="0">
              <a:latin typeface="Cambria" pitchFamily="18" charset="0"/>
            </a:endParaRPr>
          </a:p>
          <a:p>
            <a:pPr algn="ctr"/>
            <a:endParaRPr lang="ru-RU" sz="1300" b="1" dirty="0" smtClean="0">
              <a:latin typeface="Cambria" pitchFamily="18" charset="0"/>
            </a:endParaRPr>
          </a:p>
          <a:p>
            <a:pPr algn="ctr"/>
            <a:r>
              <a:rPr lang="ru-RU" sz="1300" b="1" dirty="0" smtClean="0">
                <a:latin typeface="Cambria" pitchFamily="18" charset="0"/>
              </a:rPr>
              <a:t>Расширение </a:t>
            </a:r>
            <a:r>
              <a:rPr lang="ru-RU" sz="1300" b="1" dirty="0">
                <a:latin typeface="Cambria" pitchFamily="18" charset="0"/>
              </a:rPr>
              <a:t>существующих сетей газоснабжения </a:t>
            </a:r>
            <a:endParaRPr lang="ru-RU" sz="1300" b="1" dirty="0" smtClean="0">
              <a:latin typeface="Cambria" pitchFamily="18" charset="0"/>
            </a:endParaRPr>
          </a:p>
          <a:p>
            <a:pPr algn="ctr"/>
            <a:r>
              <a:rPr lang="ru-RU" sz="1300" b="1" dirty="0" smtClean="0">
                <a:latin typeface="Cambria" pitchFamily="18" charset="0"/>
              </a:rPr>
              <a:t>жилых </a:t>
            </a:r>
            <a:r>
              <a:rPr lang="ru-RU" sz="1300" b="1" dirty="0">
                <a:latin typeface="Cambria" pitchFamily="18" charset="0"/>
              </a:rPr>
              <a:t>домов </a:t>
            </a:r>
            <a:r>
              <a:rPr lang="ru-RU" sz="1300" b="1" dirty="0" smtClean="0">
                <a:latin typeface="Cambria" pitchFamily="18" charset="0"/>
              </a:rPr>
              <a:t>по ул. Кирова,  пос</a:t>
            </a:r>
            <a:r>
              <a:rPr lang="ru-RU" sz="1300" b="1" dirty="0">
                <a:latin typeface="Cambria" pitchFamily="18" charset="0"/>
              </a:rPr>
              <a:t>. </a:t>
            </a:r>
            <a:r>
              <a:rPr lang="ru-RU" sz="1300" b="1" dirty="0" smtClean="0">
                <a:latin typeface="Cambria" pitchFamily="18" charset="0"/>
              </a:rPr>
              <a:t>Алтынай - 1 700,0 тыс. руб.;</a:t>
            </a:r>
          </a:p>
          <a:p>
            <a:pPr algn="ctr"/>
            <a:endParaRPr lang="ru-RU" sz="1300" b="1" dirty="0">
              <a:latin typeface="Cambria" pitchFamily="18" charset="0"/>
            </a:endParaRPr>
          </a:p>
          <a:p>
            <a:pPr algn="ctr"/>
            <a:endParaRPr lang="ru-RU" sz="1300" dirty="0" smtClean="0"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5" y="1556793"/>
            <a:ext cx="5976663" cy="11506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Cambria" pitchFamily="18" charset="0"/>
              </a:rPr>
              <a:t>Расходы на приобретение жилых помещений для переселения граждан из аварийного и ветхого жилищного фонда – 13 234,8 тыс. руб. </a:t>
            </a:r>
          </a:p>
          <a:p>
            <a:pPr algn="ctr"/>
            <a:r>
              <a:rPr lang="ru-RU" sz="1300" b="1" dirty="0" smtClean="0">
                <a:latin typeface="Cambria" pitchFamily="18" charset="0"/>
              </a:rPr>
              <a:t>в том числе:</a:t>
            </a:r>
          </a:p>
          <a:p>
            <a:pPr algn="ctr"/>
            <a:r>
              <a:rPr lang="ru-RU" sz="1300" dirty="0" smtClean="0">
                <a:latin typeface="Cambria" pitchFamily="18" charset="0"/>
              </a:rPr>
              <a:t>из областного бюджета – 11 409,5 тыс. руб.;</a:t>
            </a:r>
          </a:p>
          <a:p>
            <a:pPr algn="ctr"/>
            <a:r>
              <a:rPr lang="ru-RU" sz="1300" dirty="0" smtClean="0">
                <a:latin typeface="Cambria" pitchFamily="18" charset="0"/>
              </a:rPr>
              <a:t>из местного бюджета –  1 825,3 тыс. руб.</a:t>
            </a: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1973277" y="3715622"/>
            <a:ext cx="4968552" cy="50687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Жилищно – коммунальное хозяйство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7788" y="4201587"/>
            <a:ext cx="1462683" cy="11926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Реконструкция водовода Камышлов - Сухой Лог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2935238"/>
            <a:ext cx="1440160" cy="1069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Техническое перевооружение котельной №1 в го Сухой Лог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560" y="310347"/>
            <a:ext cx="8540389" cy="8925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                        Инвестиции в 2015 году</a:t>
            </a:r>
          </a:p>
          <a:p>
            <a:pPr algn="just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             Общий объем – 147 996,6 тыс. руб.</a:t>
            </a:r>
          </a:p>
        </p:txBody>
      </p:sp>
      <p:pic>
        <p:nvPicPr>
          <p:cNvPr id="13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68879"/>
            <a:ext cx="1469511" cy="1468040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 rot="16200000">
            <a:off x="810788" y="3225019"/>
            <a:ext cx="428628" cy="4799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835765" y="1963170"/>
            <a:ext cx="428628" cy="4799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835766" y="4557924"/>
            <a:ext cx="428628" cy="4799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835765" y="5727106"/>
            <a:ext cx="428628" cy="4799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7187428" y="4689844"/>
            <a:ext cx="298673" cy="251324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7187428" y="3348427"/>
            <a:ext cx="288032" cy="25374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4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 descr="http://im7-tub-ru.yandex.net/i?id=368290971-5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2286016" cy="15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60678"/>
              </p:ext>
            </p:extLst>
          </p:nvPr>
        </p:nvGraphicFramePr>
        <p:xfrm>
          <a:off x="3000364" y="857718"/>
          <a:ext cx="5810249" cy="289226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86016"/>
                <a:gridCol w="1214446"/>
                <a:gridCol w="1214446"/>
                <a:gridCol w="1095341"/>
              </a:tblGrid>
              <a:tr h="50877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Наименование показателя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План 2015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Факт 2015г.,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957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Жилищное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16 113,5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15 980,6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99,2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592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Коммунальное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188 290,0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185 945,3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98,8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27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Благоустройство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24 150,4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23 631,0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97,9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4487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12 262,4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12 112,3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98,8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Cambria" pitchFamily="18" charset="0"/>
                        </a:rPr>
                        <a:t>ИТОГО: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240 816,3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237 669,2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98,7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12" descr="http://im1-tub-ru.yandex.net/i?id=10712872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2286016" cy="15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80893313"/>
              </p:ext>
            </p:extLst>
          </p:nvPr>
        </p:nvGraphicFramePr>
        <p:xfrm>
          <a:off x="3071802" y="3929042"/>
          <a:ext cx="5857916" cy="27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010892"/>
              </p:ext>
            </p:extLst>
          </p:nvPr>
        </p:nvGraphicFramePr>
        <p:xfrm>
          <a:off x="357158" y="5857892"/>
          <a:ext cx="8501122" cy="88347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250560"/>
                <a:gridCol w="4250562"/>
              </a:tblGrid>
              <a:tr h="883476"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r>
                        <a:rPr lang="ru-RU" sz="16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2014 году: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3 724,3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в 2015 году:</a:t>
                      </a:r>
                      <a:endParaRPr lang="ru-RU" sz="1600" u="sng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– 4 957,5  тыс. руб.;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– 4 892,7  тыс. руб.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21696" y="188640"/>
            <a:ext cx="5786478" cy="500066"/>
          </a:xfrm>
          <a:prstGeom prst="rect">
            <a:avLst/>
          </a:prstGeom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Жилищно – коммунальное хозяйство</a:t>
            </a:r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5479" y="332656"/>
            <a:ext cx="5143536" cy="5000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Национальная экономика</a:t>
            </a:r>
            <a:endParaRPr lang="ru-RU" sz="2800" b="1" i="1" dirty="0">
              <a:latin typeface="Cambria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52383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076" y="1052383"/>
            <a:ext cx="2214578" cy="1483767"/>
          </a:xfrm>
          <a:prstGeom prst="rect">
            <a:avLst/>
          </a:prstGeom>
          <a:noFill/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26751"/>
            <a:ext cx="2133600" cy="1634971"/>
          </a:xfrm>
          <a:prstGeom prst="rect">
            <a:avLst/>
          </a:prstGeom>
          <a:noFill/>
        </p:spPr>
      </p:pic>
      <p:sp>
        <p:nvSpPr>
          <p:cNvPr id="165" name="Прямоугольник 164"/>
          <p:cNvSpPr/>
          <p:nvPr/>
        </p:nvSpPr>
        <p:spPr>
          <a:xfrm>
            <a:off x="2556506" y="1112981"/>
            <a:ext cx="3929090" cy="273630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2015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34 063,3 тыс. рублей,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водное хозяйство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628,0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28 993,1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другие вопросы в области национальной экономики –  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4 442,1 тыс. руб.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67" name="Таблица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24397"/>
              </p:ext>
            </p:extLst>
          </p:nvPr>
        </p:nvGraphicFramePr>
        <p:xfrm>
          <a:off x="571472" y="5929330"/>
          <a:ext cx="80724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564"/>
                <a:gridCol w="46849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ambria" pitchFamily="18" charset="0"/>
                        </a:rPr>
                        <a:t>Расходы на 1</a:t>
                      </a:r>
                      <a:r>
                        <a:rPr lang="ru-RU" sz="1500" baseline="0" dirty="0" smtClean="0">
                          <a:latin typeface="Cambria" pitchFamily="18" charset="0"/>
                        </a:rPr>
                        <a:t> жителя в 2014 году</a:t>
                      </a:r>
                      <a:endParaRPr lang="ru-RU" sz="15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ambria" pitchFamily="18" charset="0"/>
                        </a:rPr>
                        <a:t>Расходы на 1 жителя в</a:t>
                      </a:r>
                      <a:r>
                        <a:rPr lang="ru-RU" sz="1500" baseline="0" dirty="0" smtClean="0">
                          <a:latin typeface="Cambria" pitchFamily="18" charset="0"/>
                        </a:rPr>
                        <a:t> 2015 году</a:t>
                      </a:r>
                      <a:endParaRPr lang="ru-RU" sz="15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835,0 тыс.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 План – 727,0 тыс. руб. ;  Факт –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701,2 тыс.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68613" name="Picture 5" descr="C:\Users\Наталья Константинов\AppData\Local\Microsoft\Windows\Temporary Internet Files\Content.IE5\0CZTC66X\200px-Noginsk_bridge_and_fountain_0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94" y="2656840"/>
            <a:ext cx="2179960" cy="16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65279">
            <a:off x="1959621" y="4079132"/>
            <a:ext cx="2126119" cy="159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591">
            <a:off x="4388626" y="4099439"/>
            <a:ext cx="3107945" cy="155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858180" cy="9286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Расходы на содержание и ремонт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автомобильных дорог в 2015 году – 28 993,1 тыс. руб.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2132857"/>
            <a:ext cx="5429288" cy="181149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Содержание и текущий ремонт автомобильных дорог общего пользования, мостов и иных транспортных инженерных сооружений -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19 688,0 тыс. руб. </a:t>
            </a:r>
          </a:p>
          <a:p>
            <a:pPr algn="ctr"/>
            <a:endParaRPr lang="ru-RU" sz="16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4442629"/>
            <a:ext cx="5429288" cy="187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Ремонт автомобильных дорог общего пользования местного значения –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9 305,1 тыс. руб.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 </a:t>
            </a:r>
            <a:endParaRPr lang="ru-RU" sz="2000" b="1" dirty="0">
              <a:latin typeface="Cambria" pitchFamily="18" charset="0"/>
            </a:endParaRPr>
          </a:p>
        </p:txBody>
      </p:sp>
      <p:pic>
        <p:nvPicPr>
          <p:cNvPr id="111620" name="Picture 4" descr="C:\Documents and Settings\Светлана\Local Settings\Temporary Internet Files\Content.IE5\V3PBZLOW\%D0%BE%D0%B1%D0%BE%D1%80%D1%83%D0%B4%D0%BE%D0%B2%D0%B0%D0%BD%D0%B8%D0%B5-%D0%B4%D0%BB%D1%8F-%D1%80%D0%B5%D0%BC%D0%BE%D0%BD%D1%82%D0%B0-%D0%B4%D0%BE%D1%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1624" name="Picture 8" descr="C:\Documents and Settings\Светлана\Local Settings\Temporary Internet Files\Content.IE5\OB7FQKXD\IMG_7599_1-450x3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809" y="3387359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1688" name="AutoShape 72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90" name="AutoShape 74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1692" name="Picture 76" descr="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 &quot; &amp;Scy;&amp;tcy;&amp;rcy;&amp;acy;&amp;ncy;&amp;icy;&amp;tscy;&amp;acy; 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72074"/>
            <a:ext cx="2286016" cy="16073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9625" cy="6429375"/>
          </a:xfrm>
          <a:blipFill dpi="0" rotWithShape="1">
            <a:blip r:embed="rId2">
              <a:lum bright="15000" contrast="-26000"/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Показатели социально-экономического развития городского округа Сухой Лог </a:t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за 2015 год</a:t>
            </a: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1800" b="1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19459" name="Рисунок 4" descr="images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143380"/>
            <a:ext cx="1323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images (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571876"/>
            <a:ext cx="1400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гнутая вниз стрелка 8"/>
          <p:cNvSpPr/>
          <p:nvPr/>
        </p:nvSpPr>
        <p:spPr>
          <a:xfrm rot="-1140000">
            <a:off x="2796272" y="5315907"/>
            <a:ext cx="3033508" cy="884238"/>
          </a:xfrm>
          <a:prstGeom prst="curvedUpArrow">
            <a:avLst>
              <a:gd name="adj1" fmla="val 25000"/>
              <a:gd name="adj2" fmla="val 50000"/>
              <a:gd name="adj3" fmla="val 24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1285875" y="2071688"/>
            <a:ext cx="72151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  </a:t>
            </a:r>
            <a:r>
              <a:rPr lang="ru-RU" sz="2000" b="1" dirty="0" smtClean="0">
                <a:solidFill>
                  <a:srgbClr val="FFFF00"/>
                </a:solidFill>
                <a:latin typeface="Garamond" pitchFamily="18" charset="0"/>
              </a:rPr>
              <a:t>48,576 </a:t>
            </a: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тыс. чел. – численность населения на </a:t>
            </a:r>
            <a:r>
              <a:rPr lang="ru-RU" sz="2000" b="1" dirty="0" smtClean="0">
                <a:solidFill>
                  <a:srgbClr val="FFFF00"/>
                </a:solidFill>
                <a:latin typeface="Garamond" pitchFamily="18" charset="0"/>
              </a:rPr>
              <a:t>01.01.2016 </a:t>
            </a: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года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   </a:t>
            </a:r>
            <a:r>
              <a:rPr lang="ru-RU" sz="2000" b="1" dirty="0" smtClean="0">
                <a:solidFill>
                  <a:srgbClr val="FFFF00"/>
                </a:solidFill>
                <a:latin typeface="Garamond" pitchFamily="18" charset="0"/>
              </a:rPr>
              <a:t>122,2 </a:t>
            </a: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– индекс потребительских цен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   </a:t>
            </a:r>
            <a:r>
              <a:rPr lang="ru-RU" sz="2000" b="1" dirty="0" smtClean="0">
                <a:solidFill>
                  <a:srgbClr val="FFFF00"/>
                </a:solidFill>
                <a:latin typeface="Garamond" pitchFamily="18" charset="0"/>
              </a:rPr>
              <a:t>11 347 руб</a:t>
            </a: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. – прожиточный минимум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   </a:t>
            </a:r>
            <a:r>
              <a:rPr lang="ru-RU" sz="2000" b="1" dirty="0" smtClean="0">
                <a:solidFill>
                  <a:srgbClr val="FFFF00"/>
                </a:solidFill>
                <a:latin typeface="Garamond" pitchFamily="18" charset="0"/>
              </a:rPr>
              <a:t>27 853,9 руб</a:t>
            </a: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. – среднемесячная заработная плата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372" y="2645786"/>
            <a:ext cx="5638381" cy="652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b="1" dirty="0">
                <a:latin typeface="Cambria" panose="02040503050406030204" pitchFamily="18" charset="0"/>
              </a:rPr>
              <a:t>Муниципальные программы </a:t>
            </a:r>
            <a:r>
              <a:rPr lang="ru-RU" altLang="ru-RU" b="1" dirty="0" smtClean="0">
                <a:latin typeface="Cambria" panose="02040503050406030204" pitchFamily="18" charset="0"/>
              </a:rPr>
              <a:t>городского округа Сухой Лог</a:t>
            </a:r>
            <a:endParaRPr lang="ru-RU" altLang="ru-RU" b="1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725144"/>
            <a:ext cx="1657902" cy="169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направлен-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ности: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программ (941 107,8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3400" y="4671792"/>
            <a:ext cx="1538001" cy="1746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программы (76 312,7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6202" y="4725144"/>
            <a:ext cx="1815718" cy="169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жизнедеятель- ности: 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программы </a:t>
            </a:r>
          </a:p>
          <a:p>
            <a:pPr algn="ctr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(7 654,8 тыс. руб.)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8073" y="4690842"/>
            <a:ext cx="1502138" cy="17274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Непрограм-мные </a:t>
            </a:r>
            <a:endParaRPr lang="ru-RU" alt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(84 364,0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7099607" y="3371174"/>
            <a:ext cx="1959068" cy="576741"/>
          </a:xfrm>
          <a:prstGeom prst="rightArrow">
            <a:avLst>
              <a:gd name="adj1" fmla="val 50000"/>
              <a:gd name="adj2" fmla="val 43473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углом 10"/>
          <p:cNvSpPr>
            <a:spLocks noChangeArrowheads="1"/>
          </p:cNvSpPr>
          <p:nvPr/>
        </p:nvSpPr>
        <p:spPr bwMode="auto">
          <a:xfrm rot="5400000">
            <a:off x="5620748" y="3573726"/>
            <a:ext cx="1078973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Стрелка углом 12"/>
          <p:cNvSpPr>
            <a:spLocks noChangeArrowheads="1"/>
          </p:cNvSpPr>
          <p:nvPr/>
        </p:nvSpPr>
        <p:spPr bwMode="auto">
          <a:xfrm rot="16200000" flipH="1">
            <a:off x="719635" y="3610502"/>
            <a:ext cx="1152525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5400000">
            <a:off x="2340122" y="3852406"/>
            <a:ext cx="1008064" cy="575841"/>
          </a:xfrm>
          <a:prstGeom prst="rightArrow">
            <a:avLst>
              <a:gd name="adj1" fmla="val 50000"/>
              <a:gd name="adj2" fmla="val 2971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390491" y="188640"/>
            <a:ext cx="8460680" cy="603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700" b="1" dirty="0">
                <a:latin typeface="Cambria" panose="02040503050406030204" pitchFamily="18" charset="0"/>
              </a:rPr>
              <a:t>Структура бюджета </a:t>
            </a:r>
            <a:r>
              <a:rPr lang="ru-RU" altLang="ru-RU" sz="1700" b="1" dirty="0" smtClean="0">
                <a:latin typeface="Cambria" panose="02040503050406030204" pitchFamily="18" charset="0"/>
              </a:rPr>
              <a:t>городского округа Сухой Лог </a:t>
            </a:r>
          </a:p>
          <a:p>
            <a:pPr algn="ctr"/>
            <a:r>
              <a:rPr lang="ru-RU" altLang="ru-RU" sz="17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1700" b="1" dirty="0">
                <a:latin typeface="Cambria" panose="02040503050406030204" pitchFamily="18" charset="0"/>
              </a:rPr>
              <a:t>по «программному» принципу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2877831" y="959193"/>
            <a:ext cx="3594702" cy="456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000" b="1" dirty="0">
                <a:latin typeface="Cambria" panose="02040503050406030204" pitchFamily="18" charset="0"/>
              </a:rPr>
              <a:t>Бюджет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ГО</a:t>
            </a:r>
            <a:endParaRPr lang="ru-RU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10" name="Стрелка вправо 13"/>
          <p:cNvSpPr>
            <a:spLocks noChangeArrowheads="1"/>
          </p:cNvSpPr>
          <p:nvPr/>
        </p:nvSpPr>
        <p:spPr bwMode="auto">
          <a:xfrm rot="5400000">
            <a:off x="4426823" y="1477837"/>
            <a:ext cx="426409" cy="424047"/>
          </a:xfrm>
          <a:prstGeom prst="rightArrow">
            <a:avLst>
              <a:gd name="adj1" fmla="val 50000"/>
              <a:gd name="adj2" fmla="val 1979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402778" y="1916832"/>
            <a:ext cx="8460681" cy="521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ru-RU" altLang="ru-RU" sz="2000" b="1" dirty="0" smtClean="0"/>
          </a:p>
          <a:p>
            <a:pPr algn="ctr"/>
            <a:r>
              <a:rPr lang="ru-RU" altLang="ru-RU" sz="2000" b="1" dirty="0" smtClean="0">
                <a:latin typeface="Cambria" panose="02040503050406030204" pitchFamily="18" charset="0"/>
              </a:rPr>
              <a:t>Программные </a:t>
            </a:r>
            <a:r>
              <a:rPr lang="ru-RU" altLang="ru-RU" sz="2000" b="1" dirty="0">
                <a:latin typeface="Cambria" panose="02040503050406030204" pitchFamily="18" charset="0"/>
              </a:rPr>
              <a:t>и непрограммные расходы</a:t>
            </a:r>
          </a:p>
          <a:p>
            <a:pPr algn="ctr"/>
            <a:endParaRPr lang="ru-RU" altLang="ru-RU" sz="2000" b="1" dirty="0"/>
          </a:p>
        </p:txBody>
      </p:sp>
      <p:sp>
        <p:nvSpPr>
          <p:cNvPr id="15" name="Стрелка вправо 13"/>
          <p:cNvSpPr>
            <a:spLocks noChangeArrowheads="1"/>
          </p:cNvSpPr>
          <p:nvPr/>
        </p:nvSpPr>
        <p:spPr bwMode="auto">
          <a:xfrm rot="5400000">
            <a:off x="4211881" y="3852417"/>
            <a:ext cx="1008062" cy="575816"/>
          </a:xfrm>
          <a:prstGeom prst="rightArrow">
            <a:avLst>
              <a:gd name="adj1" fmla="val 50000"/>
              <a:gd name="adj2" fmla="val 30810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3968883" y="4671792"/>
            <a:ext cx="1494058" cy="1746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отраслей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(322 091,5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5839" y="9502"/>
            <a:ext cx="8358246" cy="3338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Информация по исполнению муниципальных программ за 2015 год</a:t>
            </a:r>
            <a:b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                                                                                                                                           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                      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73889"/>
              </p:ext>
            </p:extLst>
          </p:nvPr>
        </p:nvGraphicFramePr>
        <p:xfrm>
          <a:off x="251520" y="476672"/>
          <a:ext cx="8712969" cy="627979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0040"/>
                <a:gridCol w="5945336"/>
                <a:gridCol w="866306"/>
                <a:gridCol w="825704"/>
                <a:gridCol w="715583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Процент исп.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9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системы образования в городском округе Сухой Лог до 2020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790 126,5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780 263,5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98,8%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731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2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программа"Развитие физической культуры и спорта в городском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округе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2020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33 675,4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33</a:t>
                      </a:r>
                      <a:r>
                        <a:rPr lang="ru-RU" sz="1100" baseline="0" dirty="0" smtClean="0">
                          <a:latin typeface="Cambria" pitchFamily="18" charset="0"/>
                        </a:rPr>
                        <a:t> 560,4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99,7%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44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3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культуры  и искусства в городском округе Сухой Лог до 2020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111 231,7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111 206,0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99,9%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084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4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"Комплексная программа  развития 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лог до 2020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327 213,8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318 981,6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97,5%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415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5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"Молодежь Свердловской области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территории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округа Сухой Лог до 2020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3 421,0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3 421,0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100,0%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6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«Управление муниципальными финансами городского округа Сухой Лог до 2020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11 425,9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10 970,0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96,0%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7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субъектов малого и среднего предпринимательства в городском округе Сухой Лог до 2020 года"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1 131,9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1 131,9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100,0%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8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"Поддержка социально ориентированных некоммерческих организаций в городском округе Сухой Лог до 2020 года"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829,0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760,5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91,7%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44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9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Муниципальная программа "Выполнение муниципальных функций, переданных государственных полномочий и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обеспечение деятельности Администрации городского округа  до 2021 года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"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57 185,5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56 676,1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99,1%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10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«Управление и распоряжение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муниципальным  имуществом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округа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 на  2015-2021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8 102,0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7 906,1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97,6%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11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«Обеспечение безопасности жизнедеятельности  населения городского округа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7 088,9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6 660,4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93,9%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12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программа «Реализация основных направлений государственной политики в строительном комплексе  городского  округа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3 102,8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1 978,0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63,8%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13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«Экология и природопользование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на территории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округа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 до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1 061,6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994,4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93,7%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14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«Обеспечение доступным жильем малоимущих граждан, многодетных, молодых семей, а так же граждан, проживающих в сельской местности, в том числе молодых семей и молодых специалистов, на территории  городского округа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12 656,9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12 656,9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100,0%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ИТОГО: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1368253,0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1347167,0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96,6%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Источники финансирования дефицита бюджета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340004"/>
              </p:ext>
            </p:extLst>
          </p:nvPr>
        </p:nvGraphicFramePr>
        <p:xfrm>
          <a:off x="357158" y="2428868"/>
          <a:ext cx="8499482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7024" y="5786454"/>
            <a:ext cx="3214710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Муниципальный долг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06130" y="5359400"/>
            <a:ext cx="3897918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928662" y="1285875"/>
            <a:ext cx="77867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ambria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latin typeface="Cambria" pitchFamily="18" charset="0"/>
              </a:rPr>
              <a:t>профицит</a:t>
            </a:r>
            <a:r>
              <a:rPr lang="ru-RU" sz="1500" dirty="0">
                <a:latin typeface="Cambria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latin typeface="Cambria" pitchFamily="18" charset="0"/>
              </a:rPr>
              <a:t>дефицит</a:t>
            </a:r>
            <a:r>
              <a:rPr lang="ru-RU" sz="1500" dirty="0">
                <a:latin typeface="Cambria" pitchFamily="18" charset="0"/>
              </a:rPr>
              <a:t>.</a:t>
            </a:r>
            <a:endParaRPr lang="ru-RU" sz="1500" b="1" u="sng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499350" cy="1000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Cambria" pitchFamily="18" charset="0"/>
              </a:rPr>
              <a:t>Муниципальный долг городского округа Сухой Лог в 2015 году</a:t>
            </a:r>
            <a:endParaRPr lang="ru-RU" sz="2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726142"/>
              </p:ext>
            </p:extLst>
          </p:nvPr>
        </p:nvGraphicFramePr>
        <p:xfrm>
          <a:off x="285720" y="1214422"/>
          <a:ext cx="8648699" cy="23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975"/>
                <a:gridCol w="1360535"/>
                <a:gridCol w="1840724"/>
                <a:gridCol w="1600629"/>
                <a:gridCol w="1365836"/>
              </a:tblGrid>
              <a:tr h="914256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01.01.2015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Привлечение заемных средств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Погашение долга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31.12.2015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65702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+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Бюджетный кредит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2 657,16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295,24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2 361,92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Кредит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10</a:t>
                      </a:r>
                      <a:r>
                        <a:rPr lang="ru-RU" sz="1800" baseline="0" dirty="0" smtClean="0">
                          <a:latin typeface="Cambria" pitchFamily="18" charset="0"/>
                        </a:rPr>
                        <a:t> 000,00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3 333,34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6</a:t>
                      </a:r>
                      <a:r>
                        <a:rPr lang="ru-RU" sz="1800" baseline="0" dirty="0" smtClean="0">
                          <a:latin typeface="Cambria" pitchFamily="18" charset="0"/>
                        </a:rPr>
                        <a:t> 666,66</a:t>
                      </a:r>
                      <a:endParaRPr lang="ru-RU" sz="1800" dirty="0" smtClean="0"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ИТОГО: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12</a:t>
                      </a:r>
                      <a:r>
                        <a:rPr lang="ru-RU" sz="1800" baseline="0" dirty="0" smtClean="0">
                          <a:latin typeface="Cambria" pitchFamily="18" charset="0"/>
                        </a:rPr>
                        <a:t> 657,16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3 628,58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9 028,58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643834" y="92867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Garamond" pitchFamily="18" charset="0"/>
              </a:rPr>
              <a:t>тыс.руб.</a:t>
            </a:r>
          </a:p>
        </p:txBody>
      </p:sp>
      <p:sp>
        <p:nvSpPr>
          <p:cNvPr id="33828" name="TextBox 6"/>
          <p:cNvSpPr txBox="1">
            <a:spLocks noChangeArrowheads="1"/>
          </p:cNvSpPr>
          <p:nvPr/>
        </p:nvSpPr>
        <p:spPr bwMode="auto">
          <a:xfrm>
            <a:off x="214282" y="3714752"/>
            <a:ext cx="8715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mbria" pitchFamily="18" charset="0"/>
              </a:rPr>
              <a:t>Расходы </a:t>
            </a:r>
            <a:r>
              <a:rPr lang="ru-RU" sz="1600" dirty="0">
                <a:latin typeface="Cambria" pitchFamily="18" charset="0"/>
              </a:rPr>
              <a:t>на обслуживание муниципального долга в </a:t>
            </a:r>
            <a:r>
              <a:rPr lang="ru-RU" sz="1600" dirty="0" smtClean="0">
                <a:latin typeface="Cambria" pitchFamily="18" charset="0"/>
              </a:rPr>
              <a:t>2015 </a:t>
            </a:r>
            <a:r>
              <a:rPr lang="ru-RU" sz="1600" dirty="0">
                <a:latin typeface="Cambria" pitchFamily="18" charset="0"/>
              </a:rPr>
              <a:t>году </a:t>
            </a:r>
            <a:r>
              <a:rPr lang="ru-RU" sz="1600" dirty="0" smtClean="0">
                <a:latin typeface="Cambria" pitchFamily="18" charset="0"/>
              </a:rPr>
              <a:t>составили 1 095,0 тыс. руб.</a:t>
            </a:r>
            <a:endParaRPr lang="ru-RU" sz="1600" dirty="0">
              <a:latin typeface="Cambria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52281992"/>
              </p:ext>
            </p:extLst>
          </p:nvPr>
        </p:nvGraphicFramePr>
        <p:xfrm>
          <a:off x="971600" y="4071942"/>
          <a:ext cx="7029424" cy="278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1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1400" y="789640"/>
            <a:ext cx="5257800" cy="923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81000" y="2101855"/>
          <a:ext cx="6019800" cy="422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4573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81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6733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4921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43065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Fu_slog@mail.ru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15409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6"/>
            <a:ext cx="1905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5" y="304802"/>
            <a:ext cx="21050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477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1424"/>
            <a:ext cx="8640960" cy="648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619672" y="1909614"/>
            <a:ext cx="62646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Благодарим за внимание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!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Финансовое управление администрации городского округа Сухой Лог.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36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15312" cy="7858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Основные характеристики бюджета городского округа Сухой Лог за 2015 год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079378"/>
              </p:ext>
            </p:extLst>
          </p:nvPr>
        </p:nvGraphicFramePr>
        <p:xfrm>
          <a:off x="285750" y="1143000"/>
          <a:ext cx="8715375" cy="57972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985044"/>
                <a:gridCol w="1245325"/>
                <a:gridCol w="1245325"/>
                <a:gridCol w="1162304"/>
                <a:gridCol w="1077377"/>
              </a:tblGrid>
              <a:tr h="4340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694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Доходы –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1 426 369,0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1 427 898,8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100,1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32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1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налоговые доходы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453 120,5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458 688,6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101,2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32,1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1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неналоговые доходы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74 428,3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77 972,0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104,8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5,5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1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поступления </a:t>
                      </a:r>
                      <a:r>
                        <a:rPr lang="ru-RU" sz="11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(с учетом возвратов)</a:t>
                      </a:r>
                      <a:endParaRPr lang="ru-RU" sz="11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898 820,2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891 238,2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99,2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62,4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694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Расходы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1 453 282,7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431 531,0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98,5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694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Дефицит (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), </a:t>
                      </a:r>
                      <a:r>
                        <a:rPr lang="ru-RU" sz="1300" b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профицит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( + )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-26 913,7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-3 632,2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911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Источники финансирования дефицита бюджета –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кредиты -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всего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-3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628,6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-3 628,6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 - получение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                   - погашение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-3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628,6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-3 628,6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изменение остатков средств бюджета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30 092,3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6 810,8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иные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источники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450,0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450,0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911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Отношение дефицита бюджета к доходам, % (без учета безвозмездных поступлений и поступлений налоговых доходов по дополнительным нормативам отчислений)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1,3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городского округа Сухой Лог за 2015  год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----------------------------------------------------------------------------------------------------------------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0" y="2500306"/>
            <a:ext cx="2786082" cy="1785950"/>
          </a:xfrm>
          <a:prstGeom prst="quad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Book Antiqua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3116"/>
            <a:ext cx="7500990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Доходы бюджета  </a:t>
            </a:r>
            <a:r>
              <a:rPr lang="ru-RU" b="1" dirty="0" smtClean="0">
                <a:solidFill>
                  <a:schemeClr val="tx1"/>
                </a:solidFill>
              </a:rPr>
              <a:t>1 427 898,8 тыс</a:t>
            </a:r>
            <a:r>
              <a:rPr lang="ru-RU" b="1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286256"/>
            <a:ext cx="7500990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Расходы бюджета 1 </a:t>
            </a:r>
            <a:r>
              <a:rPr lang="ru-RU" b="1" dirty="0" smtClean="0">
                <a:solidFill>
                  <a:schemeClr val="tx1"/>
                </a:solidFill>
              </a:rPr>
              <a:t>431 531,0 </a:t>
            </a:r>
            <a:r>
              <a:rPr lang="ru-RU" b="1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119891" y="203745"/>
            <a:ext cx="1071570" cy="266429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458 688,6 тыс</a:t>
            </a:r>
            <a:r>
              <a:rPr lang="ru-RU" sz="1600" dirty="0">
                <a:latin typeface="Book Antiqua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3964777" y="321447"/>
            <a:ext cx="1071570" cy="24288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77 972,0 тыс</a:t>
            </a:r>
            <a:r>
              <a:rPr lang="ru-RU" sz="1600" dirty="0">
                <a:latin typeface="Book Antiqua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982270" y="161474"/>
            <a:ext cx="1071576" cy="2748844"/>
          </a:xfrm>
          <a:prstGeom prst="homePlate">
            <a:avLst>
              <a:gd name="adj" fmla="val 50813"/>
            </a:avLst>
          </a:prstGeom>
          <a:solidFill>
            <a:schemeClr val="accent5">
              <a:lumMod val="20000"/>
              <a:lumOff val="80000"/>
            </a:schemeClr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Безвозмездные </a:t>
            </a:r>
            <a:r>
              <a:rPr lang="ru-RU" sz="1600" dirty="0" smtClean="0">
                <a:latin typeface="Book Antiqua" pitchFamily="18" charset="0"/>
              </a:rPr>
              <a:t>поступления </a:t>
            </a:r>
            <a:r>
              <a:rPr lang="ru-RU" sz="1150" i="1" dirty="0" smtClean="0">
                <a:latin typeface="Book Antiqua" pitchFamily="18" charset="0"/>
              </a:rPr>
              <a:t>(с учетом возвратов) </a:t>
            </a:r>
            <a:endParaRPr lang="ru-RU" sz="1150" i="1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891 238,2 тыс</a:t>
            </a:r>
            <a:r>
              <a:rPr lang="ru-RU" sz="1600" dirty="0">
                <a:latin typeface="Book Antiqua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2" y="4929198"/>
            <a:ext cx="1643074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831 853,5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4" y="4929198"/>
            <a:ext cx="1643074" cy="714380"/>
          </a:xfrm>
          <a:prstGeom prst="homePlate">
            <a:avLst>
              <a:gd name="adj" fmla="val 115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130 449,0 тыс.руб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6" y="4929198"/>
            <a:ext cx="1785950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78 939,4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2" y="5857892"/>
            <a:ext cx="1571636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88 543,9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2" y="5857892"/>
            <a:ext cx="1500198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34 063,3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2"/>
            <a:ext cx="1643074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17 818,0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4" y="5857892"/>
            <a:ext cx="1643074" cy="785818"/>
          </a:xfrm>
          <a:prstGeom prst="homePlate">
            <a:avLst>
              <a:gd name="adj" fmla="val 101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12 194,7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285749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29 395,15 </a:t>
            </a:r>
            <a:r>
              <a:rPr lang="ru-RU" sz="1600" b="1" dirty="0" smtClean="0">
                <a:latin typeface="Book Antiqua" pitchFamily="18" charset="0"/>
              </a:rPr>
              <a:t>руб</a:t>
            </a:r>
            <a:r>
              <a:rPr lang="ru-RU" sz="1600" b="1" dirty="0">
                <a:latin typeface="Book Antiqua" pitchFamily="18" charset="0"/>
              </a:rPr>
              <a:t>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53217" y="285749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29 469,9 </a:t>
            </a:r>
            <a:r>
              <a:rPr lang="ru-RU" sz="1600" b="1" dirty="0" smtClean="0">
                <a:latin typeface="Book Antiqua" pitchFamily="18" charset="0"/>
              </a:rPr>
              <a:t>руб</a:t>
            </a:r>
            <a:r>
              <a:rPr lang="ru-RU" sz="1600" b="1" dirty="0">
                <a:latin typeface="Book Antiqua" pitchFamily="18" charset="0"/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8"/>
            <a:ext cx="1714512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237 669,2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0" y="4714875"/>
            <a:ext cx="460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0" y="4714875"/>
            <a:ext cx="460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5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0" y="4714875"/>
            <a:ext cx="460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1" y="5715016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6" y="5714207"/>
            <a:ext cx="142875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0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0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963686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Структура доходов бюджета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 2015 год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291901"/>
              </p:ext>
            </p:extLst>
          </p:nvPr>
        </p:nvGraphicFramePr>
        <p:xfrm>
          <a:off x="309563" y="1428750"/>
          <a:ext cx="8639175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1" name="Лист" r:id="rId3" imgW="7657999" imgH="4581630" progId="Excel.Sheet.8">
                  <p:embed/>
                </p:oleObj>
              </mc:Choice>
              <mc:Fallback>
                <p:oleObj name="Лист" r:id="rId3" imgW="7657999" imgH="458163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428750"/>
                        <a:ext cx="8639175" cy="5168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142853"/>
            <a:ext cx="1605256" cy="119791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8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36004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Мы все - налогоплательщики</a:t>
            </a:r>
            <a:endParaRPr lang="ru-RU" sz="3200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1499793"/>
            <a:ext cx="5735484" cy="511584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" name="Овал 3"/>
          <p:cNvSpPr/>
          <p:nvPr/>
        </p:nvSpPr>
        <p:spPr>
          <a:xfrm>
            <a:off x="958619" y="1437704"/>
            <a:ext cx="1597157" cy="152363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Общая ставка налога 13 %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36823" y="3173299"/>
            <a:ext cx="1584176" cy="149677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 отдельных случаях ставка   9%, 15%, 30%,  35%</a:t>
            </a:r>
            <a:endParaRPr lang="ru-RU" sz="1200" b="1" dirty="0"/>
          </a:p>
        </p:txBody>
      </p:sp>
      <p:sp>
        <p:nvSpPr>
          <p:cNvPr id="7" name="Овал 6"/>
          <p:cNvSpPr/>
          <p:nvPr/>
        </p:nvSpPr>
        <p:spPr>
          <a:xfrm>
            <a:off x="3856046" y="1031741"/>
            <a:ext cx="1040482" cy="936104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0,1%</a:t>
            </a:r>
            <a:endParaRPr lang="ru-RU" sz="1300" b="1" dirty="0"/>
          </a:p>
        </p:txBody>
      </p:sp>
      <p:sp>
        <p:nvSpPr>
          <p:cNvPr id="9" name="Овал 8"/>
          <p:cNvSpPr/>
          <p:nvPr/>
        </p:nvSpPr>
        <p:spPr>
          <a:xfrm>
            <a:off x="4912488" y="172246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0,2%</a:t>
            </a:r>
            <a:endParaRPr lang="ru-RU" sz="13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1545395"/>
            <a:ext cx="0" cy="511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40000" y="4093088"/>
            <a:ext cx="2735036" cy="2045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405577" y="269624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0,5%</a:t>
            </a:r>
            <a:endParaRPr lang="ru-RU" sz="1300" b="1" dirty="0"/>
          </a:p>
        </p:txBody>
      </p:sp>
      <p:sp>
        <p:nvSpPr>
          <p:cNvPr id="15" name="Овал 14"/>
          <p:cNvSpPr/>
          <p:nvPr/>
        </p:nvSpPr>
        <p:spPr>
          <a:xfrm>
            <a:off x="5334568" y="4123769"/>
            <a:ext cx="1172064" cy="109260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619672" y="3392222"/>
            <a:ext cx="187220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Налог на доходы физических лиц 366 012 2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тыс. руб.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6596" y="24688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Налог на имущество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физических </a:t>
            </a:r>
            <a:r>
              <a:rPr lang="ru-RU" b="1" dirty="0" smtClean="0">
                <a:solidFill>
                  <a:schemeClr val="bg1"/>
                </a:solidFill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9 213,4 тыс. руб.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7294" y="4130886"/>
            <a:ext cx="17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Земельный налог 30 488,2 тыс. руб.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5577" y="4384801"/>
            <a:ext cx="11720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Ставка налога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 0,1 %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0374" y="693187"/>
            <a:ext cx="4161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Ставка налога при стоимости имущества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0000" y="1283815"/>
            <a:ext cx="2565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u="sng" dirty="0" smtClean="0">
                <a:solidFill>
                  <a:srgbClr val="205766"/>
                </a:solidFill>
              </a:rPr>
              <a:t>До 300 000 </a:t>
            </a:r>
            <a:r>
              <a:rPr lang="ru-RU" sz="1400" i="1" u="sng" dirty="0" smtClean="0">
                <a:solidFill>
                  <a:srgbClr val="205766"/>
                </a:solidFill>
              </a:rPr>
              <a:t>руб. включительно</a:t>
            </a:r>
            <a:endParaRPr lang="ru-RU" sz="1400" i="1" u="sng" dirty="0">
              <a:solidFill>
                <a:srgbClr val="2057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9574" y="1937909"/>
            <a:ext cx="292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 smtClean="0">
                <a:solidFill>
                  <a:srgbClr val="205766"/>
                </a:solidFill>
              </a:rPr>
              <a:t>Свыше </a:t>
            </a:r>
            <a:r>
              <a:rPr lang="ru-RU" sz="1400" b="1" i="1" u="sng" dirty="0" smtClean="0">
                <a:solidFill>
                  <a:srgbClr val="205766"/>
                </a:solidFill>
              </a:rPr>
              <a:t>300 000 до 500 000 </a:t>
            </a:r>
            <a:r>
              <a:rPr lang="ru-RU" sz="1400" i="1" u="sng" dirty="0" smtClean="0">
                <a:solidFill>
                  <a:srgbClr val="205766"/>
                </a:solidFill>
              </a:rPr>
              <a:t>руб. включительно</a:t>
            </a:r>
            <a:endParaRPr lang="ru-RU" sz="1400" i="1" u="sng" dirty="0">
              <a:solidFill>
                <a:srgbClr val="2057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632" y="2963557"/>
            <a:ext cx="1965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/>
              <a:t>Свыше 500 000</a:t>
            </a:r>
            <a:r>
              <a:rPr lang="ru-RU" sz="1400" i="1" u="sng" dirty="0" smtClean="0"/>
              <a:t> руб.</a:t>
            </a:r>
            <a:endParaRPr lang="ru-RU" sz="1400" i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6506632" y="4057713"/>
            <a:ext cx="25988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Земельные участки для ведения индивидуального и коллектив-</a:t>
            </a:r>
            <a:r>
              <a:rPr lang="ru-RU" sz="1300" b="1" i="1" u="sng" dirty="0" err="1" smtClean="0">
                <a:solidFill>
                  <a:schemeClr val="accent4">
                    <a:lumMod val="75000"/>
                  </a:schemeClr>
                </a:solidFill>
              </a:rPr>
              <a:t>ного</a:t>
            </a:r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 садоводства, для ведения огородничества, личного под-</a:t>
            </a:r>
            <a:r>
              <a:rPr lang="ru-RU" sz="1300" b="1" i="1" u="sng" dirty="0" err="1" smtClean="0">
                <a:solidFill>
                  <a:schemeClr val="accent4">
                    <a:lumMod val="75000"/>
                  </a:schemeClr>
                </a:solidFill>
              </a:rPr>
              <a:t>собного</a:t>
            </a:r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 хозяйства, </a:t>
            </a:r>
            <a:r>
              <a:rPr lang="ru-RU" sz="1300" b="1" i="1" u="sng" dirty="0" err="1" smtClean="0">
                <a:solidFill>
                  <a:schemeClr val="accent4">
                    <a:lumMod val="75000"/>
                  </a:schemeClr>
                </a:solidFill>
              </a:rPr>
              <a:t>сенокоше-ния</a:t>
            </a:r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, животноводства.</a:t>
            </a:r>
            <a:endParaRPr lang="ru-RU" sz="13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5381" y="5733256"/>
            <a:ext cx="32457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Земельные участки под жилыми дома-ми индивидуальной застройки, под ин-</a:t>
            </a:r>
            <a:r>
              <a:rPr lang="ru-RU" sz="1300" b="1" i="1" u="sng" dirty="0" err="1" smtClean="0">
                <a:solidFill>
                  <a:schemeClr val="accent4">
                    <a:lumMod val="75000"/>
                  </a:schemeClr>
                </a:solidFill>
              </a:rPr>
              <a:t>дивидуальными</a:t>
            </a:r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 гаражами</a:t>
            </a:r>
            <a:endParaRPr lang="ru-RU" sz="13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72906" y="5164192"/>
            <a:ext cx="1253656" cy="113812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Ставка налога  0,3 %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42687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21506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Структура налоговых доходов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бюджета в 2015 году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025819"/>
              </p:ext>
            </p:extLst>
          </p:nvPr>
        </p:nvGraphicFramePr>
        <p:xfrm>
          <a:off x="467544" y="1052736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32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7503</TotalTime>
  <Words>3833</Words>
  <Application>Microsoft Office PowerPoint</Application>
  <PresentationFormat>Экран (4:3)</PresentationFormat>
  <Paragraphs>848</Paragraphs>
  <Slides>45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8" baseType="lpstr">
      <vt:lpstr>Aharoni</vt:lpstr>
      <vt:lpstr>Arial</vt:lpstr>
      <vt:lpstr>Book Antiqua</vt:lpstr>
      <vt:lpstr>Calibri</vt:lpstr>
      <vt:lpstr>Cambria</vt:lpstr>
      <vt:lpstr>Constantia</vt:lpstr>
      <vt:lpstr>Garamond</vt:lpstr>
      <vt:lpstr>Tahoma</vt:lpstr>
      <vt:lpstr>Times New Roman</vt:lpstr>
      <vt:lpstr>Wingdings</vt:lpstr>
      <vt:lpstr>Wingdings 2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Показатели социально-экономического развития городского округа Сухой Лог  за 2015 год           </vt:lpstr>
      <vt:lpstr>Основные характеристики бюджета городского округа Сухой Лог за 2015 год</vt:lpstr>
      <vt:lpstr> Основные параметры исполнения бюджета  городского округа Сухой Лог за 2015  год ----------------------------------------------------------------------------------------------------------------</vt:lpstr>
      <vt:lpstr>Структура доходов бюджета  за 2015 год</vt:lpstr>
      <vt:lpstr>Мы все - налогоплательщики</vt:lpstr>
      <vt:lpstr>Структура налоговых доходов  бюджета в 2015 году </vt:lpstr>
      <vt:lpstr>Поступление налоговых платежей в бюджет за 2015 год</vt:lpstr>
      <vt:lpstr>Динамика поступлений налога на доходы физических лиц в бюджет   за 2013 - 2015 годы</vt:lpstr>
      <vt:lpstr>Динамика поступлений налоговых  платежей в бюджет за 2013-2015 годы</vt:lpstr>
      <vt:lpstr>Структура  неналоговых  доходов  бюджета в 2015 году</vt:lpstr>
      <vt:lpstr>Поступление неналоговых платежей  в бюджет за 2015 год</vt:lpstr>
      <vt:lpstr>Динамика поступлений неналоговых платежей в бюджет за 2014 - 2015 годы</vt:lpstr>
      <vt:lpstr>Структура безвозмездных  поступлений в 2015 году</vt:lpstr>
      <vt:lpstr>Безвозмездные поступления в бюджет  за 2015 год</vt:lpstr>
      <vt:lpstr>Динамика безвозмездных поступлений в бюджет  за 2014-2015 годы</vt:lpstr>
      <vt:lpstr>Крупнейшие налогоплательщики  в 2015 году</vt:lpstr>
      <vt:lpstr>Недоимка по налоговым доходам</vt:lpstr>
      <vt:lpstr>Презентация PowerPoint</vt:lpstr>
      <vt:lpstr>Функциональная  структура  расходов  за  2015 год         </vt:lpstr>
      <vt:lpstr>Презентация PowerPoint</vt:lpstr>
      <vt:lpstr>Презентация PowerPoint</vt:lpstr>
      <vt:lpstr>    Социально - значимые расходы в 2015 году </vt:lpstr>
      <vt:lpstr>Исполнение бюджета го Сухой Лог по расходам  за 2015 год в разрезе главных распорядителей бюджетных средств (ГРБС)</vt:lpstr>
      <vt:lpstr>Структура расходов бюджета в сфере образования, в %</vt:lpstr>
      <vt:lpstr>Презентация PowerPoint</vt:lpstr>
      <vt:lpstr>Общее образование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</vt:lpstr>
      <vt:lpstr>Муниципальный долг городского округа Сухой Лог в 2015 году</vt:lpstr>
      <vt:lpstr>Презентация PowerPoint</vt:lpstr>
      <vt:lpstr>Презентация PowerPoint</vt:lpstr>
    </vt:vector>
  </TitlesOfParts>
  <Company>ФУ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user30</cp:lastModifiedBy>
  <cp:revision>798</cp:revision>
  <cp:lastPrinted>2016-08-29T03:38:01Z</cp:lastPrinted>
  <dcterms:created xsi:type="dcterms:W3CDTF">2014-05-05T02:55:32Z</dcterms:created>
  <dcterms:modified xsi:type="dcterms:W3CDTF">2016-08-29T03:59:19Z</dcterms:modified>
</cp:coreProperties>
</file>